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9" r:id="rId2"/>
    <p:sldId id="262" r:id="rId3"/>
    <p:sldId id="260" r:id="rId4"/>
    <p:sldId id="261" r:id="rId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65"/>
    <p:restoredTop sz="93385"/>
  </p:normalViewPr>
  <p:slideViewPr>
    <p:cSldViewPr snapToGrid="0" snapToObjects="1">
      <p:cViewPr varScale="1">
        <p:scale>
          <a:sx n="112" d="100"/>
          <a:sy n="112" d="100"/>
        </p:scale>
        <p:origin x="1968"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smtClean="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B62A53DE-27C2-5345-A5EE-2550A798F6E5}" type="datetimeFigureOut">
              <a:rPr lang="en-US"/>
              <a:pPr>
                <a:defRPr/>
              </a:pPr>
              <a:t>4/21/20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smtClean="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FD92B69F-735B-794A-AE33-A87FD978FEDF}" type="slidenum">
              <a:rPr lang="en-US"/>
              <a:pPr>
                <a:defRPr/>
              </a:pPr>
              <a:t>‹#›</a:t>
            </a:fld>
            <a:endParaRPr lang="en-US" dirty="0"/>
          </a:p>
        </p:txBody>
      </p:sp>
    </p:spTree>
    <p:extLst>
      <p:ext uri="{BB962C8B-B14F-4D97-AF65-F5344CB8AC3E}">
        <p14:creationId xmlns:p14="http://schemas.microsoft.com/office/powerpoint/2010/main" val="4284112639"/>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fontAlgn="base">
      <a:spcBef>
        <a:spcPct val="30000"/>
      </a:spcBef>
      <a:spcAft>
        <a:spcPct val="0"/>
      </a:spcAft>
      <a:defRPr sz="1200" kern="1200">
        <a:solidFill>
          <a:schemeClr val="tx1"/>
        </a:solidFill>
        <a:latin typeface="+mn-lt"/>
        <a:ea typeface="ＭＳ Ｐゴシック" charset="0"/>
        <a:cs typeface="+mn-cs"/>
      </a:defRPr>
    </a:lvl2pPr>
    <a:lvl3pPr marL="914400" algn="l" defTabSz="457200" rtl="0" fontAlgn="base">
      <a:spcBef>
        <a:spcPct val="30000"/>
      </a:spcBef>
      <a:spcAft>
        <a:spcPct val="0"/>
      </a:spcAft>
      <a:defRPr sz="1200" kern="1200">
        <a:solidFill>
          <a:schemeClr val="tx1"/>
        </a:solidFill>
        <a:latin typeface="+mn-lt"/>
        <a:ea typeface="ＭＳ Ｐゴシック" charset="0"/>
        <a:cs typeface="+mn-cs"/>
      </a:defRPr>
    </a:lvl3pPr>
    <a:lvl4pPr marL="1371600" algn="l" defTabSz="457200" rtl="0" fontAlgn="base">
      <a:spcBef>
        <a:spcPct val="30000"/>
      </a:spcBef>
      <a:spcAft>
        <a:spcPct val="0"/>
      </a:spcAft>
      <a:defRPr sz="1200" kern="1200">
        <a:solidFill>
          <a:schemeClr val="tx1"/>
        </a:solidFill>
        <a:latin typeface="+mn-lt"/>
        <a:ea typeface="ＭＳ Ｐゴシック" charset="0"/>
        <a:cs typeface="+mn-cs"/>
      </a:defRPr>
    </a:lvl4pPr>
    <a:lvl5pPr marL="1828800" algn="l" defTabSz="457200" rtl="0" fontAlgn="base">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7170"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latin typeface="Calibri" charset="0"/>
            </a:endParaRPr>
          </a:p>
        </p:txBody>
      </p:sp>
      <p:sp>
        <p:nvSpPr>
          <p:cNvPr id="717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AE16803C-9D8A-8247-91F5-B590208A8A47}" type="slidenum">
              <a:rPr lang="en-US"/>
              <a:pPr fontAlgn="base">
                <a:spcBef>
                  <a:spcPct val="0"/>
                </a:spcBef>
                <a:spcAft>
                  <a:spcPct val="0"/>
                </a:spcAft>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7170" name="Notes Placeholder 2"/>
          <p:cNvSpPr>
            <a:spLocks noGrp="1"/>
          </p:cNvSpPr>
          <p:nvPr>
            <p:ph type="body" idx="1"/>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latin typeface="Calibri" charset="0"/>
            </a:endParaRPr>
          </a:p>
        </p:txBody>
      </p:sp>
      <p:sp>
        <p:nvSpPr>
          <p:cNvPr id="717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AE16803C-9D8A-8247-91F5-B590208A8A47}" type="slidenum">
              <a:rPr lang="en-US"/>
              <a:pPr fontAlgn="base">
                <a:spcBef>
                  <a:spcPct val="0"/>
                </a:spcBef>
                <a:spcAft>
                  <a:spcPct val="0"/>
                </a:spcAft>
              </a:pPr>
              <a:t>2</a:t>
            </a:fld>
            <a:endParaRPr lang="en-US"/>
          </a:p>
        </p:txBody>
      </p:sp>
    </p:spTree>
    <p:extLst>
      <p:ext uri="{BB962C8B-B14F-4D97-AF65-F5344CB8AC3E}">
        <p14:creationId xmlns:p14="http://schemas.microsoft.com/office/powerpoint/2010/main" val="670408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705274E6-57FF-C34C-B082-C79EC1939E9B}" type="datetimeFigureOut">
              <a:rPr lang="en-US"/>
              <a:pPr>
                <a:defRPr/>
              </a:pPr>
              <a:t>4/21/20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F9934A-1748-164D-9EB0-977121BB59D1}" type="slidenum">
              <a:rPr lang="en-US"/>
              <a:pPr>
                <a:defRPr/>
              </a:pPr>
              <a:t>‹#›</a:t>
            </a:fld>
            <a:endParaRPr lang="en-US" dirty="0"/>
          </a:p>
        </p:txBody>
      </p:sp>
    </p:spTree>
    <p:extLst>
      <p:ext uri="{BB962C8B-B14F-4D97-AF65-F5344CB8AC3E}">
        <p14:creationId xmlns:p14="http://schemas.microsoft.com/office/powerpoint/2010/main" val="3431837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583E37C-0E7B-074E-B3D0-E62FA2D91085}" type="datetimeFigureOut">
              <a:rPr lang="en-US"/>
              <a:pPr>
                <a:defRPr/>
              </a:pPr>
              <a:t>4/21/20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07A604-28E5-3348-AB8D-556538C7DB40}" type="slidenum">
              <a:rPr lang="en-US"/>
              <a:pPr>
                <a:defRPr/>
              </a:pPr>
              <a:t>‹#›</a:t>
            </a:fld>
            <a:endParaRPr lang="en-US" dirty="0"/>
          </a:p>
        </p:txBody>
      </p:sp>
    </p:spTree>
    <p:extLst>
      <p:ext uri="{BB962C8B-B14F-4D97-AF65-F5344CB8AC3E}">
        <p14:creationId xmlns:p14="http://schemas.microsoft.com/office/powerpoint/2010/main" val="76619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DC6F6B1-EC6F-C745-B87E-CF30E86DB319}" type="datetimeFigureOut">
              <a:rPr lang="en-US"/>
              <a:pPr>
                <a:defRPr/>
              </a:pPr>
              <a:t>4/21/20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2FB063-7696-6F40-8925-D894661075C0}" type="slidenum">
              <a:rPr lang="en-US"/>
              <a:pPr>
                <a:defRPr/>
              </a:pPr>
              <a:t>‹#›</a:t>
            </a:fld>
            <a:endParaRPr lang="en-US" dirty="0"/>
          </a:p>
        </p:txBody>
      </p:sp>
    </p:spTree>
    <p:extLst>
      <p:ext uri="{BB962C8B-B14F-4D97-AF65-F5344CB8AC3E}">
        <p14:creationId xmlns:p14="http://schemas.microsoft.com/office/powerpoint/2010/main" val="67551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D6D658B-5863-1B49-983B-B6E8099B91F9}" type="datetimeFigureOut">
              <a:rPr lang="en-US"/>
              <a:pPr>
                <a:defRPr/>
              </a:pPr>
              <a:t>4/21/20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095D62-A5C6-9F4A-9AD0-EBDE3BD86C90}" type="slidenum">
              <a:rPr lang="en-US"/>
              <a:pPr>
                <a:defRPr/>
              </a:pPr>
              <a:t>‹#›</a:t>
            </a:fld>
            <a:endParaRPr lang="en-US" dirty="0"/>
          </a:p>
        </p:txBody>
      </p:sp>
    </p:spTree>
    <p:extLst>
      <p:ext uri="{BB962C8B-B14F-4D97-AF65-F5344CB8AC3E}">
        <p14:creationId xmlns:p14="http://schemas.microsoft.com/office/powerpoint/2010/main" val="3022738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1420053-6ED1-614B-9628-9890C629C66F}" type="datetimeFigureOut">
              <a:rPr lang="en-US"/>
              <a:pPr>
                <a:defRPr/>
              </a:pPr>
              <a:t>4/21/20</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20BD30-719F-FE4C-9801-036FFF54E69C}" type="slidenum">
              <a:rPr lang="en-US"/>
              <a:pPr>
                <a:defRPr/>
              </a:pPr>
              <a:t>‹#›</a:t>
            </a:fld>
            <a:endParaRPr lang="en-US" dirty="0"/>
          </a:p>
        </p:txBody>
      </p:sp>
    </p:spTree>
    <p:extLst>
      <p:ext uri="{BB962C8B-B14F-4D97-AF65-F5344CB8AC3E}">
        <p14:creationId xmlns:p14="http://schemas.microsoft.com/office/powerpoint/2010/main" val="1247233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4F9BE008-1789-2349-A3AA-22EDAADAFBB6}" type="datetimeFigureOut">
              <a:rPr lang="en-US"/>
              <a:pPr>
                <a:defRPr/>
              </a:pPr>
              <a:t>4/21/20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54DAAB3-F7FF-6D4D-959F-4AE407F6DA93}" type="slidenum">
              <a:rPr lang="en-US"/>
              <a:pPr>
                <a:defRPr/>
              </a:pPr>
              <a:t>‹#›</a:t>
            </a:fld>
            <a:endParaRPr lang="en-US" dirty="0"/>
          </a:p>
        </p:txBody>
      </p:sp>
    </p:spTree>
    <p:extLst>
      <p:ext uri="{BB962C8B-B14F-4D97-AF65-F5344CB8AC3E}">
        <p14:creationId xmlns:p14="http://schemas.microsoft.com/office/powerpoint/2010/main" val="214006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7A97C7BE-FF43-C248-8F90-6C1BF3D46791}" type="datetimeFigureOut">
              <a:rPr lang="en-US"/>
              <a:pPr>
                <a:defRPr/>
              </a:pPr>
              <a:t>4/21/20</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94B5916-0007-E44B-8259-892328B85D43}" type="slidenum">
              <a:rPr lang="en-US"/>
              <a:pPr>
                <a:defRPr/>
              </a:pPr>
              <a:t>‹#›</a:t>
            </a:fld>
            <a:endParaRPr lang="en-US" dirty="0"/>
          </a:p>
        </p:txBody>
      </p:sp>
    </p:spTree>
    <p:extLst>
      <p:ext uri="{BB962C8B-B14F-4D97-AF65-F5344CB8AC3E}">
        <p14:creationId xmlns:p14="http://schemas.microsoft.com/office/powerpoint/2010/main" val="3585818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E083F313-7FEE-BC43-93B4-6535D9201A8A}" type="datetimeFigureOut">
              <a:rPr lang="en-US"/>
              <a:pPr>
                <a:defRPr/>
              </a:pPr>
              <a:t>4/21/20</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5B9A3E0-F7F4-154E-A9A5-06C7C35D7227}" type="slidenum">
              <a:rPr lang="en-US"/>
              <a:pPr>
                <a:defRPr/>
              </a:pPr>
              <a:t>‹#›</a:t>
            </a:fld>
            <a:endParaRPr lang="en-US" dirty="0"/>
          </a:p>
        </p:txBody>
      </p:sp>
    </p:spTree>
    <p:extLst>
      <p:ext uri="{BB962C8B-B14F-4D97-AF65-F5344CB8AC3E}">
        <p14:creationId xmlns:p14="http://schemas.microsoft.com/office/powerpoint/2010/main" val="2093673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C9529FC-B256-C44E-A309-6BA0B3942DCF}" type="datetimeFigureOut">
              <a:rPr lang="en-US"/>
              <a:pPr>
                <a:defRPr/>
              </a:pPr>
              <a:t>4/21/20</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71545A9-710D-6F41-9A57-50E32CE2AA73}" type="slidenum">
              <a:rPr lang="en-US"/>
              <a:pPr>
                <a:defRPr/>
              </a:pPr>
              <a:t>‹#›</a:t>
            </a:fld>
            <a:endParaRPr lang="en-US" dirty="0"/>
          </a:p>
        </p:txBody>
      </p:sp>
    </p:spTree>
    <p:extLst>
      <p:ext uri="{BB962C8B-B14F-4D97-AF65-F5344CB8AC3E}">
        <p14:creationId xmlns:p14="http://schemas.microsoft.com/office/powerpoint/2010/main" val="2447551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F1CA15A-3A65-514F-983F-14877623DA16}" type="datetimeFigureOut">
              <a:rPr lang="en-US"/>
              <a:pPr>
                <a:defRPr/>
              </a:pPr>
              <a:t>4/21/20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796B98-D2A5-A549-A724-62631F231AC0}" type="slidenum">
              <a:rPr lang="en-US"/>
              <a:pPr>
                <a:defRPr/>
              </a:pPr>
              <a:t>‹#›</a:t>
            </a:fld>
            <a:endParaRPr lang="en-US" dirty="0"/>
          </a:p>
        </p:txBody>
      </p:sp>
    </p:spTree>
    <p:extLst>
      <p:ext uri="{BB962C8B-B14F-4D97-AF65-F5344CB8AC3E}">
        <p14:creationId xmlns:p14="http://schemas.microsoft.com/office/powerpoint/2010/main" val="1780010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2F2AC96-A010-1B40-BE1B-B77CA52E78F9}" type="datetimeFigureOut">
              <a:rPr lang="en-US"/>
              <a:pPr>
                <a:defRPr/>
              </a:pPr>
              <a:t>4/21/20</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FDDB1B-6882-2040-8193-86AAF2BFFC34}" type="slidenum">
              <a:rPr lang="en-US"/>
              <a:pPr>
                <a:defRPr/>
              </a:pPr>
              <a:t>‹#›</a:t>
            </a:fld>
            <a:endParaRPr lang="en-US" dirty="0"/>
          </a:p>
        </p:txBody>
      </p:sp>
    </p:spTree>
    <p:extLst>
      <p:ext uri="{BB962C8B-B14F-4D97-AF65-F5344CB8AC3E}">
        <p14:creationId xmlns:p14="http://schemas.microsoft.com/office/powerpoint/2010/main" val="3262087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8E08005F-6147-0446-AFD5-5A487FF1E33A}" type="datetimeFigureOut">
              <a:rPr lang="en-US"/>
              <a:pPr>
                <a:defRPr/>
              </a:pPr>
              <a:t>4/21/20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smtClean="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562983E1-3192-E544-8AFC-45C8D961B3C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10"/>
          <p:cNvSpPr txBox="1">
            <a:spLocks noChangeArrowheads="1"/>
          </p:cNvSpPr>
          <p:nvPr/>
        </p:nvSpPr>
        <p:spPr bwMode="auto">
          <a:xfrm>
            <a:off x="0" y="176213"/>
            <a:ext cx="9144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800" b="1" dirty="0">
                <a:latin typeface="Arial" charset="0"/>
                <a:cs typeface="Arial" charset="0"/>
              </a:rPr>
              <a:t>Cone of Plausibility (CoP)</a:t>
            </a:r>
          </a:p>
        </p:txBody>
      </p:sp>
      <p:sp>
        <p:nvSpPr>
          <p:cNvPr id="2052" name="TextBox 78"/>
          <p:cNvSpPr txBox="1">
            <a:spLocks noChangeArrowheads="1"/>
          </p:cNvSpPr>
          <p:nvPr/>
        </p:nvSpPr>
        <p:spPr bwMode="auto">
          <a:xfrm>
            <a:off x="123825" y="1169988"/>
            <a:ext cx="1774825" cy="339725"/>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DRIVERS</a:t>
            </a:r>
          </a:p>
        </p:txBody>
      </p:sp>
      <p:sp>
        <p:nvSpPr>
          <p:cNvPr id="2055" name="TextBox 43"/>
          <p:cNvSpPr txBox="1">
            <a:spLocks noChangeArrowheads="1"/>
          </p:cNvSpPr>
          <p:nvPr/>
        </p:nvSpPr>
        <p:spPr bwMode="auto">
          <a:xfrm>
            <a:off x="2011363" y="1169988"/>
            <a:ext cx="1774825" cy="339725"/>
          </a:xfrm>
          <a:prstGeom prst="rect">
            <a:avLst/>
          </a:prstGeom>
          <a:solidFill>
            <a:srgbClr val="FFFFFF"/>
          </a:solidFill>
          <a:ln w="9525">
            <a:solidFill>
              <a:srgbClr val="00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ASSUMPTIONS</a:t>
            </a:r>
          </a:p>
        </p:txBody>
      </p:sp>
      <p:sp>
        <p:nvSpPr>
          <p:cNvPr id="2" name="Right Arrow 1"/>
          <p:cNvSpPr/>
          <p:nvPr/>
        </p:nvSpPr>
        <p:spPr>
          <a:xfrm>
            <a:off x="88900" y="6035675"/>
            <a:ext cx="9020175" cy="798513"/>
          </a:xfrm>
          <a:prstGeom prst="rightArrow">
            <a:avLst/>
          </a:prstGeom>
          <a:solidFill>
            <a:srgbClr val="D9D9D9"/>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57" name="TextBox 47"/>
          <p:cNvSpPr txBox="1">
            <a:spLocks noChangeArrowheads="1"/>
          </p:cNvSpPr>
          <p:nvPr/>
        </p:nvSpPr>
        <p:spPr bwMode="auto">
          <a:xfrm>
            <a:off x="123825" y="6275388"/>
            <a:ext cx="1017588" cy="338137"/>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NOW</a:t>
            </a:r>
          </a:p>
        </p:txBody>
      </p:sp>
      <p:sp>
        <p:nvSpPr>
          <p:cNvPr id="2058" name="TextBox 48"/>
          <p:cNvSpPr txBox="1">
            <a:spLocks noChangeArrowheads="1"/>
          </p:cNvSpPr>
          <p:nvPr/>
        </p:nvSpPr>
        <p:spPr bwMode="auto">
          <a:xfrm>
            <a:off x="7686675" y="6270625"/>
            <a:ext cx="1017588" cy="338138"/>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FUTURE</a:t>
            </a:r>
          </a:p>
        </p:txBody>
      </p:sp>
      <p:sp>
        <p:nvSpPr>
          <p:cNvPr id="2059" name="TextBox 49"/>
          <p:cNvSpPr txBox="1">
            <a:spLocks noChangeArrowheads="1"/>
          </p:cNvSpPr>
          <p:nvPr/>
        </p:nvSpPr>
        <p:spPr bwMode="auto">
          <a:xfrm>
            <a:off x="123825" y="1660525"/>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1</a:t>
            </a:r>
          </a:p>
          <a:p>
            <a:pPr algn="ctr"/>
            <a:endParaRPr lang="en-US" sz="1100" dirty="0">
              <a:latin typeface="Arial" charset="0"/>
              <a:cs typeface="Arial" charset="0"/>
            </a:endParaRPr>
          </a:p>
        </p:txBody>
      </p:sp>
      <p:sp>
        <p:nvSpPr>
          <p:cNvPr id="2060" name="TextBox 52"/>
          <p:cNvSpPr txBox="1">
            <a:spLocks noChangeArrowheads="1"/>
          </p:cNvSpPr>
          <p:nvPr/>
        </p:nvSpPr>
        <p:spPr bwMode="auto">
          <a:xfrm>
            <a:off x="2011363" y="1662113"/>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
        <p:nvSpPr>
          <p:cNvPr id="2061" name="TextBox 61"/>
          <p:cNvSpPr txBox="1">
            <a:spLocks noChangeArrowheads="1"/>
          </p:cNvSpPr>
          <p:nvPr/>
        </p:nvSpPr>
        <p:spPr bwMode="auto">
          <a:xfrm>
            <a:off x="123825" y="2400300"/>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2</a:t>
            </a:r>
          </a:p>
          <a:p>
            <a:pPr algn="ctr"/>
            <a:endParaRPr lang="en-US" sz="1100" dirty="0">
              <a:latin typeface="Arial" charset="0"/>
              <a:cs typeface="Arial" charset="0"/>
            </a:endParaRPr>
          </a:p>
        </p:txBody>
      </p:sp>
      <p:sp>
        <p:nvSpPr>
          <p:cNvPr id="2062" name="TextBox 68"/>
          <p:cNvSpPr txBox="1">
            <a:spLocks noChangeArrowheads="1"/>
          </p:cNvSpPr>
          <p:nvPr/>
        </p:nvSpPr>
        <p:spPr bwMode="auto">
          <a:xfrm>
            <a:off x="2011363" y="2401888"/>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
        <p:nvSpPr>
          <p:cNvPr id="2063" name="TextBox 69"/>
          <p:cNvSpPr txBox="1">
            <a:spLocks noChangeArrowheads="1"/>
          </p:cNvSpPr>
          <p:nvPr/>
        </p:nvSpPr>
        <p:spPr bwMode="auto">
          <a:xfrm>
            <a:off x="123825" y="316388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3</a:t>
            </a:r>
          </a:p>
          <a:p>
            <a:pPr algn="ctr"/>
            <a:endParaRPr lang="en-US" sz="1100" dirty="0">
              <a:latin typeface="Arial" charset="0"/>
              <a:cs typeface="Arial" charset="0"/>
            </a:endParaRPr>
          </a:p>
        </p:txBody>
      </p:sp>
      <p:sp>
        <p:nvSpPr>
          <p:cNvPr id="2064" name="TextBox 74"/>
          <p:cNvSpPr txBox="1">
            <a:spLocks noChangeArrowheads="1"/>
          </p:cNvSpPr>
          <p:nvPr/>
        </p:nvSpPr>
        <p:spPr bwMode="auto">
          <a:xfrm>
            <a:off x="2011363" y="3165475"/>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
        <p:nvSpPr>
          <p:cNvPr id="2065" name="TextBox 76"/>
          <p:cNvSpPr txBox="1">
            <a:spLocks noChangeArrowheads="1"/>
          </p:cNvSpPr>
          <p:nvPr/>
        </p:nvSpPr>
        <p:spPr bwMode="auto">
          <a:xfrm>
            <a:off x="123825" y="393223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4</a:t>
            </a:r>
          </a:p>
          <a:p>
            <a:pPr algn="ctr"/>
            <a:endParaRPr lang="en-US" sz="1100" dirty="0">
              <a:latin typeface="Arial" charset="0"/>
              <a:cs typeface="Arial" charset="0"/>
            </a:endParaRPr>
          </a:p>
        </p:txBody>
      </p:sp>
      <p:sp>
        <p:nvSpPr>
          <p:cNvPr id="2066" name="TextBox 77"/>
          <p:cNvSpPr txBox="1">
            <a:spLocks noChangeArrowheads="1"/>
          </p:cNvSpPr>
          <p:nvPr/>
        </p:nvSpPr>
        <p:spPr bwMode="auto">
          <a:xfrm>
            <a:off x="2011363" y="3933825"/>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
        <p:nvSpPr>
          <p:cNvPr id="2067" name="TextBox 80"/>
          <p:cNvSpPr txBox="1">
            <a:spLocks noChangeArrowheads="1"/>
          </p:cNvSpPr>
          <p:nvPr/>
        </p:nvSpPr>
        <p:spPr bwMode="auto">
          <a:xfrm>
            <a:off x="134938" y="4689475"/>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5</a:t>
            </a:r>
          </a:p>
          <a:p>
            <a:pPr algn="ctr"/>
            <a:endParaRPr lang="en-US" sz="1100" dirty="0">
              <a:latin typeface="Arial" charset="0"/>
              <a:cs typeface="Arial" charset="0"/>
            </a:endParaRPr>
          </a:p>
        </p:txBody>
      </p:sp>
      <p:sp>
        <p:nvSpPr>
          <p:cNvPr id="2068" name="TextBox 81"/>
          <p:cNvSpPr txBox="1">
            <a:spLocks noChangeArrowheads="1"/>
          </p:cNvSpPr>
          <p:nvPr/>
        </p:nvSpPr>
        <p:spPr bwMode="auto">
          <a:xfrm>
            <a:off x="2022475" y="4691063"/>
            <a:ext cx="1776413"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
        <p:nvSpPr>
          <p:cNvPr id="2069" name="TextBox 82"/>
          <p:cNvSpPr txBox="1">
            <a:spLocks noChangeArrowheads="1"/>
          </p:cNvSpPr>
          <p:nvPr/>
        </p:nvSpPr>
        <p:spPr bwMode="auto">
          <a:xfrm>
            <a:off x="134938" y="5435600"/>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6</a:t>
            </a:r>
          </a:p>
          <a:p>
            <a:pPr algn="ctr"/>
            <a:endParaRPr lang="en-US" sz="1100" dirty="0">
              <a:latin typeface="Arial" charset="0"/>
              <a:cs typeface="Arial" charset="0"/>
            </a:endParaRPr>
          </a:p>
        </p:txBody>
      </p:sp>
      <p:sp>
        <p:nvSpPr>
          <p:cNvPr id="2070" name="TextBox 83"/>
          <p:cNvSpPr txBox="1">
            <a:spLocks noChangeArrowheads="1"/>
          </p:cNvSpPr>
          <p:nvPr/>
        </p:nvSpPr>
        <p:spPr bwMode="auto">
          <a:xfrm>
            <a:off x="2022475" y="5437188"/>
            <a:ext cx="1776413"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endParaRPr lang="en-US" sz="1100" dirty="0">
              <a:latin typeface="Arial" charset="0"/>
              <a:cs typeface="Arial" charset="0"/>
            </a:endParaRPr>
          </a:p>
          <a:p>
            <a:pPr algn="ctr"/>
            <a:endParaRPr lang="en-US" sz="1100" dirty="0">
              <a:latin typeface="Arial" charset="0"/>
              <a:cs typeface="Arial"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V="1">
            <a:off x="134938" y="1169988"/>
            <a:ext cx="8789987" cy="394493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180975" y="1660525"/>
            <a:ext cx="8743950" cy="4376738"/>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2051" name="TextBox 10"/>
          <p:cNvSpPr txBox="1">
            <a:spLocks noChangeArrowheads="1"/>
          </p:cNvSpPr>
          <p:nvPr/>
        </p:nvSpPr>
        <p:spPr bwMode="auto">
          <a:xfrm>
            <a:off x="0" y="176213"/>
            <a:ext cx="9144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800" b="1" dirty="0">
                <a:latin typeface="Arial" charset="0"/>
                <a:cs typeface="Arial" charset="0"/>
              </a:rPr>
              <a:t>Cone of Plausibility. Analysis Focus: </a:t>
            </a:r>
          </a:p>
        </p:txBody>
      </p:sp>
      <p:sp>
        <p:nvSpPr>
          <p:cNvPr id="2052" name="TextBox 78"/>
          <p:cNvSpPr txBox="1">
            <a:spLocks noChangeArrowheads="1"/>
          </p:cNvSpPr>
          <p:nvPr/>
        </p:nvSpPr>
        <p:spPr bwMode="auto">
          <a:xfrm>
            <a:off x="123825" y="1169988"/>
            <a:ext cx="1774825" cy="339725"/>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DRIVERS</a:t>
            </a:r>
          </a:p>
        </p:txBody>
      </p:sp>
      <p:sp>
        <p:nvSpPr>
          <p:cNvPr id="2053" name="TextBox 40"/>
          <p:cNvSpPr txBox="1">
            <a:spLocks noChangeArrowheads="1"/>
          </p:cNvSpPr>
          <p:nvPr/>
        </p:nvSpPr>
        <p:spPr bwMode="auto">
          <a:xfrm>
            <a:off x="0" y="3175"/>
            <a:ext cx="9144000" cy="214313"/>
          </a:xfrm>
          <a:prstGeom prst="rect">
            <a:avLst/>
          </a:prstGeom>
          <a:solidFill>
            <a:srgbClr val="FFFFFF"/>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800" b="1" dirty="0">
                <a:latin typeface="Arial" charset="0"/>
                <a:cs typeface="Arial" charset="0"/>
              </a:rPr>
              <a:t>PROTECTIVE MARKING</a:t>
            </a:r>
          </a:p>
        </p:txBody>
      </p:sp>
      <p:sp>
        <p:nvSpPr>
          <p:cNvPr id="2054" name="TextBox 41"/>
          <p:cNvSpPr txBox="1">
            <a:spLocks noChangeArrowheads="1"/>
          </p:cNvSpPr>
          <p:nvPr/>
        </p:nvSpPr>
        <p:spPr bwMode="auto">
          <a:xfrm>
            <a:off x="0" y="656534"/>
            <a:ext cx="9144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400" b="1">
                <a:latin typeface="Arial" charset="0"/>
                <a:cs typeface="Arial" charset="0"/>
              </a:rPr>
              <a:t>DD MM YYYY – AUTHOR: SURNAME – VERSION: 1</a:t>
            </a:r>
          </a:p>
        </p:txBody>
      </p:sp>
      <p:sp>
        <p:nvSpPr>
          <p:cNvPr id="2055" name="TextBox 43"/>
          <p:cNvSpPr txBox="1">
            <a:spLocks noChangeArrowheads="1"/>
          </p:cNvSpPr>
          <p:nvPr/>
        </p:nvSpPr>
        <p:spPr bwMode="auto">
          <a:xfrm>
            <a:off x="2011363" y="1169988"/>
            <a:ext cx="1774825" cy="339725"/>
          </a:xfrm>
          <a:prstGeom prst="rect">
            <a:avLst/>
          </a:prstGeom>
          <a:solidFill>
            <a:srgbClr val="FFFFFF"/>
          </a:solidFill>
          <a:ln w="9525">
            <a:solidFill>
              <a:srgbClr val="00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ASSUMPTIONS</a:t>
            </a:r>
          </a:p>
        </p:txBody>
      </p:sp>
      <p:sp>
        <p:nvSpPr>
          <p:cNvPr id="2" name="Right Arrow 1"/>
          <p:cNvSpPr/>
          <p:nvPr/>
        </p:nvSpPr>
        <p:spPr>
          <a:xfrm>
            <a:off x="88900" y="6035675"/>
            <a:ext cx="9020175" cy="798513"/>
          </a:xfrm>
          <a:prstGeom prst="rightArrow">
            <a:avLst/>
          </a:prstGeom>
          <a:solidFill>
            <a:srgbClr val="D9D9D9"/>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57" name="TextBox 47"/>
          <p:cNvSpPr txBox="1">
            <a:spLocks noChangeArrowheads="1"/>
          </p:cNvSpPr>
          <p:nvPr/>
        </p:nvSpPr>
        <p:spPr bwMode="auto">
          <a:xfrm>
            <a:off x="123825" y="6275388"/>
            <a:ext cx="1017588" cy="338137"/>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NOW</a:t>
            </a:r>
          </a:p>
        </p:txBody>
      </p:sp>
      <p:sp>
        <p:nvSpPr>
          <p:cNvPr id="2058" name="TextBox 48"/>
          <p:cNvSpPr txBox="1">
            <a:spLocks noChangeArrowheads="1"/>
          </p:cNvSpPr>
          <p:nvPr/>
        </p:nvSpPr>
        <p:spPr bwMode="auto">
          <a:xfrm>
            <a:off x="7686675" y="6270625"/>
            <a:ext cx="1017588" cy="338138"/>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FUTURE</a:t>
            </a:r>
          </a:p>
        </p:txBody>
      </p:sp>
      <p:sp>
        <p:nvSpPr>
          <p:cNvPr id="2059" name="TextBox 49"/>
          <p:cNvSpPr txBox="1">
            <a:spLocks noChangeArrowheads="1"/>
          </p:cNvSpPr>
          <p:nvPr/>
        </p:nvSpPr>
        <p:spPr bwMode="auto">
          <a:xfrm>
            <a:off x="123825" y="1660525"/>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1</a:t>
            </a:r>
          </a:p>
          <a:p>
            <a:pPr algn="ctr"/>
            <a:endParaRPr lang="en-US" sz="1100" dirty="0">
              <a:latin typeface="Arial" charset="0"/>
              <a:cs typeface="Arial" charset="0"/>
            </a:endParaRPr>
          </a:p>
        </p:txBody>
      </p:sp>
      <p:sp>
        <p:nvSpPr>
          <p:cNvPr id="2060" name="TextBox 52"/>
          <p:cNvSpPr txBox="1">
            <a:spLocks noChangeArrowheads="1"/>
          </p:cNvSpPr>
          <p:nvPr/>
        </p:nvSpPr>
        <p:spPr bwMode="auto">
          <a:xfrm>
            <a:off x="2011363" y="1662113"/>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1 </a:t>
            </a:r>
            <a:br>
              <a:rPr lang="en-US" sz="1100" dirty="0">
                <a:latin typeface="Arial" charset="0"/>
                <a:cs typeface="Arial" charset="0"/>
              </a:rPr>
            </a:br>
            <a:r>
              <a:rPr lang="en-US" sz="1100" dirty="0">
                <a:latin typeface="Arial" charset="0"/>
                <a:cs typeface="Arial" charset="0"/>
              </a:rPr>
              <a:t>written here</a:t>
            </a:r>
          </a:p>
        </p:txBody>
      </p:sp>
      <p:sp>
        <p:nvSpPr>
          <p:cNvPr id="2061" name="TextBox 61"/>
          <p:cNvSpPr txBox="1">
            <a:spLocks noChangeArrowheads="1"/>
          </p:cNvSpPr>
          <p:nvPr/>
        </p:nvSpPr>
        <p:spPr bwMode="auto">
          <a:xfrm>
            <a:off x="123825" y="2400300"/>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2</a:t>
            </a:r>
          </a:p>
          <a:p>
            <a:pPr algn="ctr"/>
            <a:endParaRPr lang="en-US" sz="1100" dirty="0">
              <a:latin typeface="Arial" charset="0"/>
              <a:cs typeface="Arial" charset="0"/>
            </a:endParaRPr>
          </a:p>
        </p:txBody>
      </p:sp>
      <p:sp>
        <p:nvSpPr>
          <p:cNvPr id="2062" name="TextBox 68"/>
          <p:cNvSpPr txBox="1">
            <a:spLocks noChangeArrowheads="1"/>
          </p:cNvSpPr>
          <p:nvPr/>
        </p:nvSpPr>
        <p:spPr bwMode="auto">
          <a:xfrm>
            <a:off x="2011363" y="2401888"/>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2</a:t>
            </a:r>
            <a:br>
              <a:rPr lang="en-US" sz="1100" dirty="0">
                <a:latin typeface="Arial" charset="0"/>
                <a:cs typeface="Arial" charset="0"/>
              </a:rPr>
            </a:br>
            <a:r>
              <a:rPr lang="en-US" sz="1100" dirty="0">
                <a:latin typeface="Arial" charset="0"/>
                <a:cs typeface="Arial" charset="0"/>
              </a:rPr>
              <a:t>written here</a:t>
            </a:r>
          </a:p>
        </p:txBody>
      </p:sp>
      <p:sp>
        <p:nvSpPr>
          <p:cNvPr id="2063" name="TextBox 69"/>
          <p:cNvSpPr txBox="1">
            <a:spLocks noChangeArrowheads="1"/>
          </p:cNvSpPr>
          <p:nvPr/>
        </p:nvSpPr>
        <p:spPr bwMode="auto">
          <a:xfrm>
            <a:off x="123825" y="316388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3</a:t>
            </a:r>
          </a:p>
          <a:p>
            <a:pPr algn="ctr"/>
            <a:endParaRPr lang="en-US" sz="1100" dirty="0">
              <a:latin typeface="Arial" charset="0"/>
              <a:cs typeface="Arial" charset="0"/>
            </a:endParaRPr>
          </a:p>
        </p:txBody>
      </p:sp>
      <p:sp>
        <p:nvSpPr>
          <p:cNvPr id="2064" name="TextBox 74"/>
          <p:cNvSpPr txBox="1">
            <a:spLocks noChangeArrowheads="1"/>
          </p:cNvSpPr>
          <p:nvPr/>
        </p:nvSpPr>
        <p:spPr bwMode="auto">
          <a:xfrm>
            <a:off x="2011363" y="3165475"/>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3 </a:t>
            </a:r>
            <a:br>
              <a:rPr lang="en-US" sz="1100" dirty="0">
                <a:latin typeface="Arial" charset="0"/>
                <a:cs typeface="Arial" charset="0"/>
              </a:rPr>
            </a:br>
            <a:r>
              <a:rPr lang="en-US" sz="1100" dirty="0">
                <a:latin typeface="Arial" charset="0"/>
                <a:cs typeface="Arial" charset="0"/>
              </a:rPr>
              <a:t>written here</a:t>
            </a:r>
          </a:p>
        </p:txBody>
      </p:sp>
      <p:sp>
        <p:nvSpPr>
          <p:cNvPr id="2065" name="TextBox 76"/>
          <p:cNvSpPr txBox="1">
            <a:spLocks noChangeArrowheads="1"/>
          </p:cNvSpPr>
          <p:nvPr/>
        </p:nvSpPr>
        <p:spPr bwMode="auto">
          <a:xfrm>
            <a:off x="123825" y="393223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4</a:t>
            </a:r>
          </a:p>
          <a:p>
            <a:pPr algn="ctr"/>
            <a:endParaRPr lang="en-US" sz="1100" dirty="0">
              <a:latin typeface="Arial" charset="0"/>
              <a:cs typeface="Arial" charset="0"/>
            </a:endParaRPr>
          </a:p>
        </p:txBody>
      </p:sp>
      <p:sp>
        <p:nvSpPr>
          <p:cNvPr id="2066" name="TextBox 77"/>
          <p:cNvSpPr txBox="1">
            <a:spLocks noChangeArrowheads="1"/>
          </p:cNvSpPr>
          <p:nvPr/>
        </p:nvSpPr>
        <p:spPr bwMode="auto">
          <a:xfrm>
            <a:off x="2011363" y="3933825"/>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4</a:t>
            </a:r>
            <a:br>
              <a:rPr lang="en-US" sz="1100" dirty="0">
                <a:latin typeface="Arial" charset="0"/>
                <a:cs typeface="Arial" charset="0"/>
              </a:rPr>
            </a:br>
            <a:r>
              <a:rPr lang="en-US" sz="1100" dirty="0">
                <a:latin typeface="Arial" charset="0"/>
                <a:cs typeface="Arial" charset="0"/>
              </a:rPr>
              <a:t>written here</a:t>
            </a:r>
          </a:p>
        </p:txBody>
      </p:sp>
      <p:sp>
        <p:nvSpPr>
          <p:cNvPr id="2067" name="TextBox 80"/>
          <p:cNvSpPr txBox="1">
            <a:spLocks noChangeArrowheads="1"/>
          </p:cNvSpPr>
          <p:nvPr/>
        </p:nvSpPr>
        <p:spPr bwMode="auto">
          <a:xfrm>
            <a:off x="134938" y="4689475"/>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5</a:t>
            </a:r>
          </a:p>
          <a:p>
            <a:pPr algn="ctr"/>
            <a:endParaRPr lang="en-US" sz="1100" dirty="0">
              <a:latin typeface="Arial" charset="0"/>
              <a:cs typeface="Arial" charset="0"/>
            </a:endParaRPr>
          </a:p>
        </p:txBody>
      </p:sp>
      <p:sp>
        <p:nvSpPr>
          <p:cNvPr id="2068" name="TextBox 81"/>
          <p:cNvSpPr txBox="1">
            <a:spLocks noChangeArrowheads="1"/>
          </p:cNvSpPr>
          <p:nvPr/>
        </p:nvSpPr>
        <p:spPr bwMode="auto">
          <a:xfrm>
            <a:off x="2022475" y="4691063"/>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5</a:t>
            </a:r>
            <a:br>
              <a:rPr lang="en-US" sz="1100" dirty="0">
                <a:latin typeface="Arial" charset="0"/>
                <a:cs typeface="Arial" charset="0"/>
              </a:rPr>
            </a:br>
            <a:r>
              <a:rPr lang="en-US" sz="1100" dirty="0">
                <a:latin typeface="Arial" charset="0"/>
                <a:cs typeface="Arial" charset="0"/>
              </a:rPr>
              <a:t>written here</a:t>
            </a:r>
          </a:p>
        </p:txBody>
      </p:sp>
      <p:sp>
        <p:nvSpPr>
          <p:cNvPr id="2069" name="TextBox 82"/>
          <p:cNvSpPr txBox="1">
            <a:spLocks noChangeArrowheads="1"/>
          </p:cNvSpPr>
          <p:nvPr/>
        </p:nvSpPr>
        <p:spPr bwMode="auto">
          <a:xfrm>
            <a:off x="134938" y="5435600"/>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6</a:t>
            </a:r>
          </a:p>
          <a:p>
            <a:pPr algn="ctr"/>
            <a:endParaRPr lang="en-US" sz="1100" dirty="0">
              <a:latin typeface="Arial" charset="0"/>
              <a:cs typeface="Arial" charset="0"/>
            </a:endParaRPr>
          </a:p>
        </p:txBody>
      </p:sp>
      <p:sp>
        <p:nvSpPr>
          <p:cNvPr id="2070" name="TextBox 83"/>
          <p:cNvSpPr txBox="1">
            <a:spLocks noChangeArrowheads="1"/>
          </p:cNvSpPr>
          <p:nvPr/>
        </p:nvSpPr>
        <p:spPr bwMode="auto">
          <a:xfrm>
            <a:off x="2022475" y="5437188"/>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6</a:t>
            </a:r>
            <a:br>
              <a:rPr lang="en-US" sz="1100" dirty="0">
                <a:latin typeface="Arial" charset="0"/>
                <a:cs typeface="Arial" charset="0"/>
              </a:rPr>
            </a:br>
            <a:r>
              <a:rPr lang="en-US" sz="1100" dirty="0">
                <a:latin typeface="Arial" charset="0"/>
                <a:cs typeface="Arial" charset="0"/>
              </a:rPr>
              <a:t>written here</a:t>
            </a:r>
          </a:p>
        </p:txBody>
      </p:sp>
      <p:cxnSp>
        <p:nvCxnSpPr>
          <p:cNvPr id="89" name="Straight Connector 88"/>
          <p:cNvCxnSpPr/>
          <p:nvPr/>
        </p:nvCxnSpPr>
        <p:spPr>
          <a:xfrm flipV="1">
            <a:off x="8924925" y="1169988"/>
            <a:ext cx="0" cy="486568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2072" name="TextBox 90"/>
          <p:cNvSpPr txBox="1">
            <a:spLocks noChangeArrowheads="1"/>
          </p:cNvSpPr>
          <p:nvPr/>
        </p:nvSpPr>
        <p:spPr bwMode="auto">
          <a:xfrm>
            <a:off x="6292850" y="2900363"/>
            <a:ext cx="2735263" cy="1523494"/>
          </a:xfrm>
          <a:prstGeom prst="rect">
            <a:avLst/>
          </a:prstGeom>
          <a:solidFill>
            <a:srgbClr val="FFFFFF"/>
          </a:solidFill>
          <a:ln w="38100">
            <a:solidFill>
              <a:srgbClr val="008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dirty="0">
                <a:latin typeface="Arial" charset="0"/>
                <a:cs typeface="Arial" charset="0"/>
              </a:rPr>
              <a:t>BASELINE SCENARIO</a:t>
            </a:r>
          </a:p>
          <a:p>
            <a:r>
              <a:rPr lang="en-GB" sz="1100" dirty="0">
                <a:latin typeface="Arial" panose="020B0604020202020204" pitchFamily="34" charset="0"/>
                <a:cs typeface="Arial" panose="020B0604020202020204" pitchFamily="34" charset="0"/>
              </a:rPr>
              <a:t>(The Baseline is what the future will look like if everything continues behaving as it is now. This rarely happens but it is still plausible and assists your analysis by anchoring your current thoughts. Write the scenario as a narrative and in the present tense).</a:t>
            </a:r>
          </a:p>
        </p:txBody>
      </p:sp>
      <p:cxnSp>
        <p:nvCxnSpPr>
          <p:cNvPr id="16" name="Straight Arrow Connector 15"/>
          <p:cNvCxnSpPr/>
          <p:nvPr/>
        </p:nvCxnSpPr>
        <p:spPr>
          <a:xfrm flipV="1">
            <a:off x="3786188" y="3479800"/>
            <a:ext cx="2378075" cy="4763"/>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2539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V="1">
            <a:off x="134938" y="1169988"/>
            <a:ext cx="8789987" cy="394493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180975" y="1660525"/>
            <a:ext cx="8743950" cy="4376738"/>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3076" name="TextBox 78"/>
          <p:cNvSpPr txBox="1">
            <a:spLocks noChangeArrowheads="1"/>
          </p:cNvSpPr>
          <p:nvPr/>
        </p:nvSpPr>
        <p:spPr bwMode="auto">
          <a:xfrm>
            <a:off x="123825" y="1169988"/>
            <a:ext cx="1774825" cy="339725"/>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DRIVERS</a:t>
            </a:r>
          </a:p>
        </p:txBody>
      </p:sp>
      <p:sp>
        <p:nvSpPr>
          <p:cNvPr id="3079" name="TextBox 43"/>
          <p:cNvSpPr txBox="1">
            <a:spLocks noChangeArrowheads="1"/>
          </p:cNvSpPr>
          <p:nvPr/>
        </p:nvSpPr>
        <p:spPr bwMode="auto">
          <a:xfrm>
            <a:off x="2011363" y="1169988"/>
            <a:ext cx="1774825" cy="339725"/>
          </a:xfrm>
          <a:prstGeom prst="rect">
            <a:avLst/>
          </a:prstGeom>
          <a:solidFill>
            <a:srgbClr val="FFFFFF"/>
          </a:solidFill>
          <a:ln w="9525">
            <a:solidFill>
              <a:srgbClr val="00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ASSUMPTIONS</a:t>
            </a:r>
          </a:p>
        </p:txBody>
      </p:sp>
      <p:sp>
        <p:nvSpPr>
          <p:cNvPr id="2" name="Right Arrow 1"/>
          <p:cNvSpPr/>
          <p:nvPr/>
        </p:nvSpPr>
        <p:spPr>
          <a:xfrm>
            <a:off x="88900" y="6035675"/>
            <a:ext cx="9020175" cy="798513"/>
          </a:xfrm>
          <a:prstGeom prst="rightArrow">
            <a:avLst/>
          </a:prstGeom>
          <a:solidFill>
            <a:srgbClr val="D9D9D9"/>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81" name="TextBox 47"/>
          <p:cNvSpPr txBox="1">
            <a:spLocks noChangeArrowheads="1"/>
          </p:cNvSpPr>
          <p:nvPr/>
        </p:nvSpPr>
        <p:spPr bwMode="auto">
          <a:xfrm>
            <a:off x="123825" y="6275388"/>
            <a:ext cx="1017588" cy="338137"/>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NOW</a:t>
            </a:r>
          </a:p>
        </p:txBody>
      </p:sp>
      <p:sp>
        <p:nvSpPr>
          <p:cNvPr id="3082" name="TextBox 48"/>
          <p:cNvSpPr txBox="1">
            <a:spLocks noChangeArrowheads="1"/>
          </p:cNvSpPr>
          <p:nvPr/>
        </p:nvSpPr>
        <p:spPr bwMode="auto">
          <a:xfrm>
            <a:off x="7686675" y="6270625"/>
            <a:ext cx="1017588" cy="338138"/>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FUTURE</a:t>
            </a:r>
          </a:p>
        </p:txBody>
      </p:sp>
      <p:cxnSp>
        <p:nvCxnSpPr>
          <p:cNvPr id="89" name="Straight Connector 88"/>
          <p:cNvCxnSpPr/>
          <p:nvPr/>
        </p:nvCxnSpPr>
        <p:spPr>
          <a:xfrm flipV="1">
            <a:off x="8924925" y="1169988"/>
            <a:ext cx="0" cy="486568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3096" name="TextBox 90"/>
          <p:cNvSpPr txBox="1">
            <a:spLocks noChangeArrowheads="1"/>
          </p:cNvSpPr>
          <p:nvPr/>
        </p:nvSpPr>
        <p:spPr bwMode="auto">
          <a:xfrm>
            <a:off x="6292850" y="1169988"/>
            <a:ext cx="2735263" cy="1523494"/>
          </a:xfrm>
          <a:prstGeom prst="rect">
            <a:avLst/>
          </a:prstGeom>
          <a:solidFill>
            <a:srgbClr val="FFFFFF"/>
          </a:solidFill>
          <a:ln w="57150">
            <a:solidFill>
              <a:srgbClr val="FFC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dirty="0">
                <a:latin typeface="Arial" charset="0"/>
                <a:cs typeface="Arial" charset="0"/>
              </a:rPr>
              <a:t>PLAUSIBLE SCENARIO</a:t>
            </a:r>
          </a:p>
          <a:p>
            <a:r>
              <a:rPr lang="en-GB" sz="1100" dirty="0"/>
              <a:t>(Now alter one assumption you judge </a:t>
            </a:r>
            <a:r>
              <a:rPr lang="en-GB" sz="1100" b="1" dirty="0"/>
              <a:t>more likely</a:t>
            </a:r>
            <a:r>
              <a:rPr lang="en-GB" sz="1100" dirty="0"/>
              <a:t> to change over the timeframe than others. Work through the impact of the changed assumption on the Baseline. Note: Changing other assumptions would generate different scenarios, so decide in your group first which one you will focus on). </a:t>
            </a:r>
          </a:p>
        </p:txBody>
      </p:sp>
      <p:cxnSp>
        <p:nvCxnSpPr>
          <p:cNvPr id="16" name="Straight Arrow Connector 15"/>
          <p:cNvCxnSpPr/>
          <p:nvPr/>
        </p:nvCxnSpPr>
        <p:spPr>
          <a:xfrm flipV="1">
            <a:off x="3786188" y="1763713"/>
            <a:ext cx="2400300" cy="172085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7" name="TextBox 10"/>
          <p:cNvSpPr txBox="1">
            <a:spLocks noChangeArrowheads="1"/>
          </p:cNvSpPr>
          <p:nvPr/>
        </p:nvSpPr>
        <p:spPr bwMode="auto">
          <a:xfrm>
            <a:off x="0" y="176213"/>
            <a:ext cx="9144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800" b="1" dirty="0">
                <a:latin typeface="Arial" charset="0"/>
                <a:cs typeface="Arial" charset="0"/>
              </a:rPr>
              <a:t>Cone of Plausibility. Analysis Focus: </a:t>
            </a:r>
          </a:p>
        </p:txBody>
      </p:sp>
      <p:sp>
        <p:nvSpPr>
          <p:cNvPr id="28" name="TextBox 40"/>
          <p:cNvSpPr txBox="1">
            <a:spLocks noChangeArrowheads="1"/>
          </p:cNvSpPr>
          <p:nvPr/>
        </p:nvSpPr>
        <p:spPr bwMode="auto">
          <a:xfrm>
            <a:off x="0" y="3175"/>
            <a:ext cx="9144000" cy="214313"/>
          </a:xfrm>
          <a:prstGeom prst="rect">
            <a:avLst/>
          </a:prstGeom>
          <a:solidFill>
            <a:srgbClr val="FFFFFF"/>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800" b="1" dirty="0">
                <a:latin typeface="Arial" charset="0"/>
                <a:cs typeface="Arial" charset="0"/>
              </a:rPr>
              <a:t>PROTECTIVE MARKING</a:t>
            </a:r>
          </a:p>
        </p:txBody>
      </p:sp>
      <p:sp>
        <p:nvSpPr>
          <p:cNvPr id="29" name="TextBox 41"/>
          <p:cNvSpPr txBox="1">
            <a:spLocks noChangeArrowheads="1"/>
          </p:cNvSpPr>
          <p:nvPr/>
        </p:nvSpPr>
        <p:spPr bwMode="auto">
          <a:xfrm>
            <a:off x="0" y="656534"/>
            <a:ext cx="9144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400" b="1">
                <a:latin typeface="Arial" charset="0"/>
                <a:cs typeface="Arial" charset="0"/>
              </a:rPr>
              <a:t>DD MM YYYY – AUTHOR: SURNAME – VERSION: 1</a:t>
            </a:r>
          </a:p>
        </p:txBody>
      </p:sp>
      <p:sp>
        <p:nvSpPr>
          <p:cNvPr id="30" name="TextBox 49">
            <a:extLst>
              <a:ext uri="{FF2B5EF4-FFF2-40B4-BE49-F238E27FC236}">
                <a16:creationId xmlns:a16="http://schemas.microsoft.com/office/drawing/2014/main" id="{74DCC196-F5D5-7943-8B2A-023AB73E4E4A}"/>
              </a:ext>
            </a:extLst>
          </p:cNvPr>
          <p:cNvSpPr txBox="1">
            <a:spLocks noChangeArrowheads="1"/>
          </p:cNvSpPr>
          <p:nvPr/>
        </p:nvSpPr>
        <p:spPr bwMode="auto">
          <a:xfrm>
            <a:off x="123825" y="1660525"/>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1</a:t>
            </a:r>
          </a:p>
          <a:p>
            <a:pPr algn="ctr"/>
            <a:endParaRPr lang="en-US" sz="1100" dirty="0">
              <a:latin typeface="Arial" charset="0"/>
              <a:cs typeface="Arial" charset="0"/>
            </a:endParaRPr>
          </a:p>
        </p:txBody>
      </p:sp>
      <p:sp>
        <p:nvSpPr>
          <p:cNvPr id="31" name="TextBox 52">
            <a:extLst>
              <a:ext uri="{FF2B5EF4-FFF2-40B4-BE49-F238E27FC236}">
                <a16:creationId xmlns:a16="http://schemas.microsoft.com/office/drawing/2014/main" id="{C3AC2178-F1EC-6243-82B1-3B99178A730D}"/>
              </a:ext>
            </a:extLst>
          </p:cNvPr>
          <p:cNvSpPr txBox="1">
            <a:spLocks noChangeArrowheads="1"/>
          </p:cNvSpPr>
          <p:nvPr/>
        </p:nvSpPr>
        <p:spPr bwMode="auto">
          <a:xfrm>
            <a:off x="2011363" y="1662113"/>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1 </a:t>
            </a:r>
            <a:br>
              <a:rPr lang="en-US" sz="1100" dirty="0">
                <a:latin typeface="Arial" charset="0"/>
                <a:cs typeface="Arial" charset="0"/>
              </a:rPr>
            </a:br>
            <a:r>
              <a:rPr lang="en-US" sz="1100" dirty="0">
                <a:latin typeface="Arial" charset="0"/>
                <a:cs typeface="Arial" charset="0"/>
              </a:rPr>
              <a:t>written here</a:t>
            </a:r>
          </a:p>
        </p:txBody>
      </p:sp>
      <p:sp>
        <p:nvSpPr>
          <p:cNvPr id="32" name="TextBox 61">
            <a:extLst>
              <a:ext uri="{FF2B5EF4-FFF2-40B4-BE49-F238E27FC236}">
                <a16:creationId xmlns:a16="http://schemas.microsoft.com/office/drawing/2014/main" id="{827657F9-9B0C-6E45-8583-96E6DFC54420}"/>
              </a:ext>
            </a:extLst>
          </p:cNvPr>
          <p:cNvSpPr txBox="1">
            <a:spLocks noChangeArrowheads="1"/>
          </p:cNvSpPr>
          <p:nvPr/>
        </p:nvSpPr>
        <p:spPr bwMode="auto">
          <a:xfrm>
            <a:off x="123825" y="2400300"/>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2</a:t>
            </a:r>
          </a:p>
          <a:p>
            <a:pPr algn="ctr"/>
            <a:endParaRPr lang="en-US" sz="1100" dirty="0">
              <a:latin typeface="Arial" charset="0"/>
              <a:cs typeface="Arial" charset="0"/>
            </a:endParaRPr>
          </a:p>
        </p:txBody>
      </p:sp>
      <p:sp>
        <p:nvSpPr>
          <p:cNvPr id="33" name="TextBox 68">
            <a:extLst>
              <a:ext uri="{FF2B5EF4-FFF2-40B4-BE49-F238E27FC236}">
                <a16:creationId xmlns:a16="http://schemas.microsoft.com/office/drawing/2014/main" id="{8A9CE21C-CD3C-4941-B9B2-3CAAD3BA8295}"/>
              </a:ext>
            </a:extLst>
          </p:cNvPr>
          <p:cNvSpPr txBox="1">
            <a:spLocks noChangeArrowheads="1"/>
          </p:cNvSpPr>
          <p:nvPr/>
        </p:nvSpPr>
        <p:spPr bwMode="auto">
          <a:xfrm>
            <a:off x="2011363" y="2401888"/>
            <a:ext cx="1774825" cy="600075"/>
          </a:xfrm>
          <a:prstGeom prst="rect">
            <a:avLst/>
          </a:prstGeom>
          <a:solidFill>
            <a:srgbClr val="FFFFFF"/>
          </a:solidFill>
          <a:ln w="57150">
            <a:solidFill>
              <a:srgbClr val="FFC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2</a:t>
            </a:r>
            <a:br>
              <a:rPr lang="en-US" sz="1100" dirty="0">
                <a:latin typeface="Arial" charset="0"/>
                <a:cs typeface="Arial" charset="0"/>
              </a:rPr>
            </a:br>
            <a:r>
              <a:rPr lang="en-US" sz="1100" dirty="0">
                <a:latin typeface="Arial" charset="0"/>
                <a:cs typeface="Arial" charset="0"/>
              </a:rPr>
              <a:t>written here</a:t>
            </a:r>
          </a:p>
        </p:txBody>
      </p:sp>
      <p:sp>
        <p:nvSpPr>
          <p:cNvPr id="34" name="TextBox 69">
            <a:extLst>
              <a:ext uri="{FF2B5EF4-FFF2-40B4-BE49-F238E27FC236}">
                <a16:creationId xmlns:a16="http://schemas.microsoft.com/office/drawing/2014/main" id="{1F3A7CAC-B4D9-1240-91E3-0176E18FF197}"/>
              </a:ext>
            </a:extLst>
          </p:cNvPr>
          <p:cNvSpPr txBox="1">
            <a:spLocks noChangeArrowheads="1"/>
          </p:cNvSpPr>
          <p:nvPr/>
        </p:nvSpPr>
        <p:spPr bwMode="auto">
          <a:xfrm>
            <a:off x="123825" y="316388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3</a:t>
            </a:r>
          </a:p>
          <a:p>
            <a:pPr algn="ctr"/>
            <a:endParaRPr lang="en-US" sz="1100" dirty="0">
              <a:latin typeface="Arial" charset="0"/>
              <a:cs typeface="Arial" charset="0"/>
            </a:endParaRPr>
          </a:p>
        </p:txBody>
      </p:sp>
      <p:sp>
        <p:nvSpPr>
          <p:cNvPr id="35" name="TextBox 74">
            <a:extLst>
              <a:ext uri="{FF2B5EF4-FFF2-40B4-BE49-F238E27FC236}">
                <a16:creationId xmlns:a16="http://schemas.microsoft.com/office/drawing/2014/main" id="{E1B499AB-46A0-084C-A77A-EC28A3E37276}"/>
              </a:ext>
            </a:extLst>
          </p:cNvPr>
          <p:cNvSpPr txBox="1">
            <a:spLocks noChangeArrowheads="1"/>
          </p:cNvSpPr>
          <p:nvPr/>
        </p:nvSpPr>
        <p:spPr bwMode="auto">
          <a:xfrm>
            <a:off x="2011363" y="3165475"/>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3 </a:t>
            </a:r>
            <a:br>
              <a:rPr lang="en-US" sz="1100" dirty="0">
                <a:latin typeface="Arial" charset="0"/>
                <a:cs typeface="Arial" charset="0"/>
              </a:rPr>
            </a:br>
            <a:r>
              <a:rPr lang="en-US" sz="1100" dirty="0">
                <a:latin typeface="Arial" charset="0"/>
                <a:cs typeface="Arial" charset="0"/>
              </a:rPr>
              <a:t>written here</a:t>
            </a:r>
          </a:p>
        </p:txBody>
      </p:sp>
      <p:sp>
        <p:nvSpPr>
          <p:cNvPr id="36" name="TextBox 76">
            <a:extLst>
              <a:ext uri="{FF2B5EF4-FFF2-40B4-BE49-F238E27FC236}">
                <a16:creationId xmlns:a16="http://schemas.microsoft.com/office/drawing/2014/main" id="{570124C2-1232-2D48-A82C-5321DA8F8EEE}"/>
              </a:ext>
            </a:extLst>
          </p:cNvPr>
          <p:cNvSpPr txBox="1">
            <a:spLocks noChangeArrowheads="1"/>
          </p:cNvSpPr>
          <p:nvPr/>
        </p:nvSpPr>
        <p:spPr bwMode="auto">
          <a:xfrm>
            <a:off x="123825" y="393223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4</a:t>
            </a:r>
          </a:p>
          <a:p>
            <a:pPr algn="ctr"/>
            <a:endParaRPr lang="en-US" sz="1100" dirty="0">
              <a:latin typeface="Arial" charset="0"/>
              <a:cs typeface="Arial" charset="0"/>
            </a:endParaRPr>
          </a:p>
        </p:txBody>
      </p:sp>
      <p:sp>
        <p:nvSpPr>
          <p:cNvPr id="37" name="TextBox 77">
            <a:extLst>
              <a:ext uri="{FF2B5EF4-FFF2-40B4-BE49-F238E27FC236}">
                <a16:creationId xmlns:a16="http://schemas.microsoft.com/office/drawing/2014/main" id="{F77133C6-6DB3-6C4E-BDF9-6F587FE0F6B9}"/>
              </a:ext>
            </a:extLst>
          </p:cNvPr>
          <p:cNvSpPr txBox="1">
            <a:spLocks noChangeArrowheads="1"/>
          </p:cNvSpPr>
          <p:nvPr/>
        </p:nvSpPr>
        <p:spPr bwMode="auto">
          <a:xfrm>
            <a:off x="2011363" y="3933825"/>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4</a:t>
            </a:r>
            <a:br>
              <a:rPr lang="en-US" sz="1100" dirty="0">
                <a:latin typeface="Arial" charset="0"/>
                <a:cs typeface="Arial" charset="0"/>
              </a:rPr>
            </a:br>
            <a:r>
              <a:rPr lang="en-US" sz="1100" dirty="0">
                <a:latin typeface="Arial" charset="0"/>
                <a:cs typeface="Arial" charset="0"/>
              </a:rPr>
              <a:t>written here</a:t>
            </a:r>
          </a:p>
        </p:txBody>
      </p:sp>
      <p:sp>
        <p:nvSpPr>
          <p:cNvPr id="38" name="TextBox 80">
            <a:extLst>
              <a:ext uri="{FF2B5EF4-FFF2-40B4-BE49-F238E27FC236}">
                <a16:creationId xmlns:a16="http://schemas.microsoft.com/office/drawing/2014/main" id="{4371B95C-B55F-4B44-8984-E938C6D1657F}"/>
              </a:ext>
            </a:extLst>
          </p:cNvPr>
          <p:cNvSpPr txBox="1">
            <a:spLocks noChangeArrowheads="1"/>
          </p:cNvSpPr>
          <p:nvPr/>
        </p:nvSpPr>
        <p:spPr bwMode="auto">
          <a:xfrm>
            <a:off x="134938" y="4689475"/>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5</a:t>
            </a:r>
          </a:p>
          <a:p>
            <a:pPr algn="ctr"/>
            <a:endParaRPr lang="en-US" sz="1100" dirty="0">
              <a:latin typeface="Arial" charset="0"/>
              <a:cs typeface="Arial" charset="0"/>
            </a:endParaRPr>
          </a:p>
        </p:txBody>
      </p:sp>
      <p:sp>
        <p:nvSpPr>
          <p:cNvPr id="39" name="TextBox 81">
            <a:extLst>
              <a:ext uri="{FF2B5EF4-FFF2-40B4-BE49-F238E27FC236}">
                <a16:creationId xmlns:a16="http://schemas.microsoft.com/office/drawing/2014/main" id="{7B8107FD-EBB4-8E4E-BECE-8025EC262689}"/>
              </a:ext>
            </a:extLst>
          </p:cNvPr>
          <p:cNvSpPr txBox="1">
            <a:spLocks noChangeArrowheads="1"/>
          </p:cNvSpPr>
          <p:nvPr/>
        </p:nvSpPr>
        <p:spPr bwMode="auto">
          <a:xfrm>
            <a:off x="2022475" y="4691063"/>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5</a:t>
            </a:r>
            <a:br>
              <a:rPr lang="en-US" sz="1100" dirty="0">
                <a:latin typeface="Arial" charset="0"/>
                <a:cs typeface="Arial" charset="0"/>
              </a:rPr>
            </a:br>
            <a:r>
              <a:rPr lang="en-US" sz="1100" dirty="0">
                <a:latin typeface="Arial" charset="0"/>
                <a:cs typeface="Arial" charset="0"/>
              </a:rPr>
              <a:t>written here</a:t>
            </a:r>
          </a:p>
        </p:txBody>
      </p:sp>
      <p:sp>
        <p:nvSpPr>
          <p:cNvPr id="40" name="TextBox 82">
            <a:extLst>
              <a:ext uri="{FF2B5EF4-FFF2-40B4-BE49-F238E27FC236}">
                <a16:creationId xmlns:a16="http://schemas.microsoft.com/office/drawing/2014/main" id="{DE0CD02A-4909-3F4B-9456-91AE8A87D33D}"/>
              </a:ext>
            </a:extLst>
          </p:cNvPr>
          <p:cNvSpPr txBox="1">
            <a:spLocks noChangeArrowheads="1"/>
          </p:cNvSpPr>
          <p:nvPr/>
        </p:nvSpPr>
        <p:spPr bwMode="auto">
          <a:xfrm>
            <a:off x="134938" y="5435600"/>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6</a:t>
            </a:r>
          </a:p>
          <a:p>
            <a:pPr algn="ctr"/>
            <a:endParaRPr lang="en-US" sz="1100" dirty="0">
              <a:latin typeface="Arial" charset="0"/>
              <a:cs typeface="Arial" charset="0"/>
            </a:endParaRPr>
          </a:p>
        </p:txBody>
      </p:sp>
      <p:sp>
        <p:nvSpPr>
          <p:cNvPr id="41" name="TextBox 83">
            <a:extLst>
              <a:ext uri="{FF2B5EF4-FFF2-40B4-BE49-F238E27FC236}">
                <a16:creationId xmlns:a16="http://schemas.microsoft.com/office/drawing/2014/main" id="{AD98C62E-8970-0D4F-82D4-D40C756AF26B}"/>
              </a:ext>
            </a:extLst>
          </p:cNvPr>
          <p:cNvSpPr txBox="1">
            <a:spLocks noChangeArrowheads="1"/>
          </p:cNvSpPr>
          <p:nvPr/>
        </p:nvSpPr>
        <p:spPr bwMode="auto">
          <a:xfrm>
            <a:off x="2022475" y="5437188"/>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6</a:t>
            </a:r>
            <a:br>
              <a:rPr lang="en-US" sz="1100" dirty="0">
                <a:latin typeface="Arial" charset="0"/>
                <a:cs typeface="Arial" charset="0"/>
              </a:rPr>
            </a:br>
            <a:r>
              <a:rPr lang="en-US" sz="1100" dirty="0">
                <a:latin typeface="Arial" charset="0"/>
                <a:cs typeface="Arial" charset="0"/>
              </a:rPr>
              <a:t>written here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V="1">
            <a:off x="134938" y="1169988"/>
            <a:ext cx="8789987" cy="394493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180975" y="1660525"/>
            <a:ext cx="8743950" cy="4376738"/>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4100" name="TextBox 78"/>
          <p:cNvSpPr txBox="1">
            <a:spLocks noChangeArrowheads="1"/>
          </p:cNvSpPr>
          <p:nvPr/>
        </p:nvSpPr>
        <p:spPr bwMode="auto">
          <a:xfrm>
            <a:off x="123825" y="1169988"/>
            <a:ext cx="1774825" cy="339725"/>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DRIVERS</a:t>
            </a:r>
          </a:p>
        </p:txBody>
      </p:sp>
      <p:sp>
        <p:nvSpPr>
          <p:cNvPr id="4103" name="TextBox 43"/>
          <p:cNvSpPr txBox="1">
            <a:spLocks noChangeArrowheads="1"/>
          </p:cNvSpPr>
          <p:nvPr/>
        </p:nvSpPr>
        <p:spPr bwMode="auto">
          <a:xfrm>
            <a:off x="2011363" y="1169988"/>
            <a:ext cx="1774825" cy="339725"/>
          </a:xfrm>
          <a:prstGeom prst="rect">
            <a:avLst/>
          </a:prstGeom>
          <a:solidFill>
            <a:srgbClr val="FFFFFF"/>
          </a:solidFill>
          <a:ln w="9525">
            <a:solidFill>
              <a:srgbClr val="00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ASSUMPTIONS</a:t>
            </a:r>
          </a:p>
        </p:txBody>
      </p:sp>
      <p:sp>
        <p:nvSpPr>
          <p:cNvPr id="2" name="Right Arrow 1"/>
          <p:cNvSpPr/>
          <p:nvPr/>
        </p:nvSpPr>
        <p:spPr>
          <a:xfrm>
            <a:off x="88900" y="6035675"/>
            <a:ext cx="9020175" cy="798513"/>
          </a:xfrm>
          <a:prstGeom prst="rightArrow">
            <a:avLst/>
          </a:prstGeom>
          <a:solidFill>
            <a:srgbClr val="D9D9D9"/>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05" name="TextBox 47"/>
          <p:cNvSpPr txBox="1">
            <a:spLocks noChangeArrowheads="1"/>
          </p:cNvSpPr>
          <p:nvPr/>
        </p:nvSpPr>
        <p:spPr bwMode="auto">
          <a:xfrm>
            <a:off x="123825" y="6275388"/>
            <a:ext cx="1017588" cy="338137"/>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NOW</a:t>
            </a:r>
          </a:p>
        </p:txBody>
      </p:sp>
      <p:sp>
        <p:nvSpPr>
          <p:cNvPr id="4106" name="TextBox 48"/>
          <p:cNvSpPr txBox="1">
            <a:spLocks noChangeArrowheads="1"/>
          </p:cNvSpPr>
          <p:nvPr/>
        </p:nvSpPr>
        <p:spPr bwMode="auto">
          <a:xfrm>
            <a:off x="7686675" y="6270625"/>
            <a:ext cx="1017588" cy="338138"/>
          </a:xfrm>
          <a:prstGeom prst="rect">
            <a:avLst/>
          </a:prstGeom>
          <a:solidFill>
            <a:srgbClr val="FFFFFF"/>
          </a:solidFill>
          <a:ln w="9525">
            <a:solidFill>
              <a:schemeClr val="tx1"/>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600" b="1">
                <a:latin typeface="Arial" charset="0"/>
                <a:cs typeface="Arial" charset="0"/>
              </a:rPr>
              <a:t>FUTURE</a:t>
            </a:r>
          </a:p>
        </p:txBody>
      </p:sp>
      <p:cxnSp>
        <p:nvCxnSpPr>
          <p:cNvPr id="89" name="Straight Connector 88"/>
          <p:cNvCxnSpPr/>
          <p:nvPr/>
        </p:nvCxnSpPr>
        <p:spPr>
          <a:xfrm flipV="1">
            <a:off x="8924925" y="1169988"/>
            <a:ext cx="0" cy="4865687"/>
          </a:xfrm>
          <a:prstGeom prst="line">
            <a:avLst/>
          </a:prstGeom>
          <a:ln w="38100" cmpd="sng">
            <a:solidFill>
              <a:srgbClr val="000000"/>
            </a:solidFill>
          </a:ln>
        </p:spPr>
        <p:style>
          <a:lnRef idx="2">
            <a:schemeClr val="accent1"/>
          </a:lnRef>
          <a:fillRef idx="0">
            <a:schemeClr val="accent1"/>
          </a:fillRef>
          <a:effectRef idx="1">
            <a:schemeClr val="accent1"/>
          </a:effectRef>
          <a:fontRef idx="minor">
            <a:schemeClr val="tx1"/>
          </a:fontRef>
        </p:style>
      </p:cxnSp>
      <p:sp>
        <p:nvSpPr>
          <p:cNvPr id="4120" name="TextBox 90"/>
          <p:cNvSpPr txBox="1">
            <a:spLocks noChangeArrowheads="1"/>
          </p:cNvSpPr>
          <p:nvPr/>
        </p:nvSpPr>
        <p:spPr bwMode="auto">
          <a:xfrm>
            <a:off x="6273799" y="4387602"/>
            <a:ext cx="2735263" cy="1692771"/>
          </a:xfrm>
          <a:prstGeom prst="rect">
            <a:avLst/>
          </a:prstGeom>
          <a:solidFill>
            <a:srgbClr val="FFFFFF"/>
          </a:solidFill>
          <a:ln w="57150">
            <a:solidFill>
              <a:srgbClr val="FF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1600" b="1" dirty="0">
                <a:latin typeface="Arial" charset="0"/>
                <a:cs typeface="Arial" charset="0"/>
              </a:rPr>
              <a:t>WILDCARD SCENARIO</a:t>
            </a:r>
          </a:p>
          <a:p>
            <a:r>
              <a:rPr lang="en-GB" sz="1100" dirty="0">
                <a:latin typeface="+mj-lt"/>
              </a:rPr>
              <a:t>(First ensure all assumptions have been reset to how they were for the baseline. Re-examine the assumptions underlying the Baseline and radically change the one you consider least likely to change but would have the biggest impact if it did. Work through the impact of the radically changed assumption on the Baseline)</a:t>
            </a:r>
            <a:r>
              <a:rPr lang="en-US" sz="1100" dirty="0">
                <a:latin typeface="+mj-lt"/>
                <a:cs typeface="Arial" charset="0"/>
              </a:rPr>
              <a:t>.</a:t>
            </a:r>
          </a:p>
        </p:txBody>
      </p:sp>
      <p:cxnSp>
        <p:nvCxnSpPr>
          <p:cNvPr id="16" name="Straight Arrow Connector 15"/>
          <p:cNvCxnSpPr/>
          <p:nvPr/>
        </p:nvCxnSpPr>
        <p:spPr>
          <a:xfrm>
            <a:off x="3786188" y="3484563"/>
            <a:ext cx="2400300" cy="1952625"/>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7" name="TextBox 10"/>
          <p:cNvSpPr txBox="1">
            <a:spLocks noChangeArrowheads="1"/>
          </p:cNvSpPr>
          <p:nvPr/>
        </p:nvSpPr>
        <p:spPr bwMode="auto">
          <a:xfrm>
            <a:off x="0" y="176213"/>
            <a:ext cx="91440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2800" b="1" dirty="0">
                <a:latin typeface="Arial" charset="0"/>
                <a:cs typeface="Arial" charset="0"/>
              </a:rPr>
              <a:t>Cone of Plausibility. Analysis Focus: </a:t>
            </a:r>
          </a:p>
        </p:txBody>
      </p:sp>
      <p:sp>
        <p:nvSpPr>
          <p:cNvPr id="28" name="TextBox 40"/>
          <p:cNvSpPr txBox="1">
            <a:spLocks noChangeArrowheads="1"/>
          </p:cNvSpPr>
          <p:nvPr/>
        </p:nvSpPr>
        <p:spPr bwMode="auto">
          <a:xfrm>
            <a:off x="0" y="3175"/>
            <a:ext cx="9144000" cy="214313"/>
          </a:xfrm>
          <a:prstGeom prst="rect">
            <a:avLst/>
          </a:prstGeom>
          <a:solidFill>
            <a:srgbClr val="FFFFFF"/>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800" b="1" dirty="0">
                <a:latin typeface="Arial" charset="0"/>
                <a:cs typeface="Arial" charset="0"/>
              </a:rPr>
              <a:t>PROTECTIVE MARKING</a:t>
            </a:r>
          </a:p>
        </p:txBody>
      </p:sp>
      <p:sp>
        <p:nvSpPr>
          <p:cNvPr id="29" name="TextBox 41"/>
          <p:cNvSpPr txBox="1">
            <a:spLocks noChangeArrowheads="1"/>
          </p:cNvSpPr>
          <p:nvPr/>
        </p:nvSpPr>
        <p:spPr bwMode="auto">
          <a:xfrm>
            <a:off x="0" y="656534"/>
            <a:ext cx="9144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400" b="1">
                <a:latin typeface="Arial" charset="0"/>
                <a:cs typeface="Arial" charset="0"/>
              </a:rPr>
              <a:t>DD MM YYYY – AUTHOR: SURNAME – VERSION: 1</a:t>
            </a:r>
          </a:p>
        </p:txBody>
      </p:sp>
      <p:sp>
        <p:nvSpPr>
          <p:cNvPr id="30" name="TextBox 49">
            <a:extLst>
              <a:ext uri="{FF2B5EF4-FFF2-40B4-BE49-F238E27FC236}">
                <a16:creationId xmlns:a16="http://schemas.microsoft.com/office/drawing/2014/main" id="{6F4AF9CD-29BF-0246-BC4B-1DFBA0E1B1AB}"/>
              </a:ext>
            </a:extLst>
          </p:cNvPr>
          <p:cNvSpPr txBox="1">
            <a:spLocks noChangeArrowheads="1"/>
          </p:cNvSpPr>
          <p:nvPr/>
        </p:nvSpPr>
        <p:spPr bwMode="auto">
          <a:xfrm>
            <a:off x="123825" y="1660525"/>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1</a:t>
            </a:r>
          </a:p>
          <a:p>
            <a:pPr algn="ctr"/>
            <a:endParaRPr lang="en-US" sz="1100" dirty="0">
              <a:latin typeface="Arial" charset="0"/>
              <a:cs typeface="Arial" charset="0"/>
            </a:endParaRPr>
          </a:p>
        </p:txBody>
      </p:sp>
      <p:sp>
        <p:nvSpPr>
          <p:cNvPr id="31" name="TextBox 52">
            <a:extLst>
              <a:ext uri="{FF2B5EF4-FFF2-40B4-BE49-F238E27FC236}">
                <a16:creationId xmlns:a16="http://schemas.microsoft.com/office/drawing/2014/main" id="{28D71242-665F-0249-BA3A-8F3FB277B0CB}"/>
              </a:ext>
            </a:extLst>
          </p:cNvPr>
          <p:cNvSpPr txBox="1">
            <a:spLocks noChangeArrowheads="1"/>
          </p:cNvSpPr>
          <p:nvPr/>
        </p:nvSpPr>
        <p:spPr bwMode="auto">
          <a:xfrm>
            <a:off x="2011363" y="1662113"/>
            <a:ext cx="1774825" cy="600164"/>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1 </a:t>
            </a:r>
            <a:br>
              <a:rPr lang="en-US" sz="1100" dirty="0">
                <a:latin typeface="Arial" charset="0"/>
                <a:cs typeface="Arial" charset="0"/>
              </a:rPr>
            </a:br>
            <a:r>
              <a:rPr lang="en-US" sz="1100" dirty="0">
                <a:latin typeface="Arial" charset="0"/>
                <a:cs typeface="Arial" charset="0"/>
              </a:rPr>
              <a:t>written here</a:t>
            </a:r>
          </a:p>
        </p:txBody>
      </p:sp>
      <p:sp>
        <p:nvSpPr>
          <p:cNvPr id="32" name="TextBox 61">
            <a:extLst>
              <a:ext uri="{FF2B5EF4-FFF2-40B4-BE49-F238E27FC236}">
                <a16:creationId xmlns:a16="http://schemas.microsoft.com/office/drawing/2014/main" id="{1DE4A7F0-5118-804F-80AC-E0F346F1E85A}"/>
              </a:ext>
            </a:extLst>
          </p:cNvPr>
          <p:cNvSpPr txBox="1">
            <a:spLocks noChangeArrowheads="1"/>
          </p:cNvSpPr>
          <p:nvPr/>
        </p:nvSpPr>
        <p:spPr bwMode="auto">
          <a:xfrm>
            <a:off x="123825" y="2400300"/>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2</a:t>
            </a:r>
          </a:p>
          <a:p>
            <a:pPr algn="ctr"/>
            <a:endParaRPr lang="en-US" sz="1100" dirty="0">
              <a:latin typeface="Arial" charset="0"/>
              <a:cs typeface="Arial" charset="0"/>
            </a:endParaRPr>
          </a:p>
        </p:txBody>
      </p:sp>
      <p:sp>
        <p:nvSpPr>
          <p:cNvPr id="33" name="TextBox 68">
            <a:extLst>
              <a:ext uri="{FF2B5EF4-FFF2-40B4-BE49-F238E27FC236}">
                <a16:creationId xmlns:a16="http://schemas.microsoft.com/office/drawing/2014/main" id="{48F86D02-9B02-2A4C-9341-8A8AC063BFC8}"/>
              </a:ext>
            </a:extLst>
          </p:cNvPr>
          <p:cNvSpPr txBox="1">
            <a:spLocks noChangeArrowheads="1"/>
          </p:cNvSpPr>
          <p:nvPr/>
        </p:nvSpPr>
        <p:spPr bwMode="auto">
          <a:xfrm>
            <a:off x="2011363" y="2401888"/>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2</a:t>
            </a:r>
            <a:br>
              <a:rPr lang="en-US" sz="1100" dirty="0">
                <a:latin typeface="Arial" charset="0"/>
                <a:cs typeface="Arial" charset="0"/>
              </a:rPr>
            </a:br>
            <a:r>
              <a:rPr lang="en-US" sz="1100" dirty="0">
                <a:latin typeface="Arial" charset="0"/>
                <a:cs typeface="Arial" charset="0"/>
              </a:rPr>
              <a:t>written here</a:t>
            </a:r>
          </a:p>
        </p:txBody>
      </p:sp>
      <p:sp>
        <p:nvSpPr>
          <p:cNvPr id="34" name="TextBox 69">
            <a:extLst>
              <a:ext uri="{FF2B5EF4-FFF2-40B4-BE49-F238E27FC236}">
                <a16:creationId xmlns:a16="http://schemas.microsoft.com/office/drawing/2014/main" id="{66EBCCB2-DE90-5A4C-B5AA-34609B097576}"/>
              </a:ext>
            </a:extLst>
          </p:cNvPr>
          <p:cNvSpPr txBox="1">
            <a:spLocks noChangeArrowheads="1"/>
          </p:cNvSpPr>
          <p:nvPr/>
        </p:nvSpPr>
        <p:spPr bwMode="auto">
          <a:xfrm>
            <a:off x="123825" y="316388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3</a:t>
            </a:r>
          </a:p>
          <a:p>
            <a:pPr algn="ctr"/>
            <a:endParaRPr lang="en-US" sz="1100" dirty="0">
              <a:latin typeface="Arial" charset="0"/>
              <a:cs typeface="Arial" charset="0"/>
            </a:endParaRPr>
          </a:p>
        </p:txBody>
      </p:sp>
      <p:sp>
        <p:nvSpPr>
          <p:cNvPr id="35" name="TextBox 74">
            <a:extLst>
              <a:ext uri="{FF2B5EF4-FFF2-40B4-BE49-F238E27FC236}">
                <a16:creationId xmlns:a16="http://schemas.microsoft.com/office/drawing/2014/main" id="{08CA00E3-2BBD-674C-8A2B-71652C347243}"/>
              </a:ext>
            </a:extLst>
          </p:cNvPr>
          <p:cNvSpPr txBox="1">
            <a:spLocks noChangeArrowheads="1"/>
          </p:cNvSpPr>
          <p:nvPr/>
        </p:nvSpPr>
        <p:spPr bwMode="auto">
          <a:xfrm>
            <a:off x="2011363" y="3165475"/>
            <a:ext cx="1774825"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3 </a:t>
            </a:r>
            <a:br>
              <a:rPr lang="en-US" sz="1100" dirty="0">
                <a:latin typeface="Arial" charset="0"/>
                <a:cs typeface="Arial" charset="0"/>
              </a:rPr>
            </a:br>
            <a:r>
              <a:rPr lang="en-US" sz="1100" dirty="0">
                <a:latin typeface="Arial" charset="0"/>
                <a:cs typeface="Arial" charset="0"/>
              </a:rPr>
              <a:t>written here</a:t>
            </a:r>
          </a:p>
        </p:txBody>
      </p:sp>
      <p:sp>
        <p:nvSpPr>
          <p:cNvPr id="36" name="TextBox 76">
            <a:extLst>
              <a:ext uri="{FF2B5EF4-FFF2-40B4-BE49-F238E27FC236}">
                <a16:creationId xmlns:a16="http://schemas.microsoft.com/office/drawing/2014/main" id="{40CF7D4B-BC68-2B4C-BE0A-CB1FF0593EE8}"/>
              </a:ext>
            </a:extLst>
          </p:cNvPr>
          <p:cNvSpPr txBox="1">
            <a:spLocks noChangeArrowheads="1"/>
          </p:cNvSpPr>
          <p:nvPr/>
        </p:nvSpPr>
        <p:spPr bwMode="auto">
          <a:xfrm>
            <a:off x="123825" y="3932238"/>
            <a:ext cx="1774825"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4</a:t>
            </a:r>
          </a:p>
          <a:p>
            <a:pPr algn="ctr"/>
            <a:endParaRPr lang="en-US" sz="1100" dirty="0">
              <a:latin typeface="Arial" charset="0"/>
              <a:cs typeface="Arial" charset="0"/>
            </a:endParaRPr>
          </a:p>
        </p:txBody>
      </p:sp>
      <p:sp>
        <p:nvSpPr>
          <p:cNvPr id="37" name="TextBox 77">
            <a:extLst>
              <a:ext uri="{FF2B5EF4-FFF2-40B4-BE49-F238E27FC236}">
                <a16:creationId xmlns:a16="http://schemas.microsoft.com/office/drawing/2014/main" id="{B3B20CD5-9CB7-5246-A379-AB88A2EE9FC1}"/>
              </a:ext>
            </a:extLst>
          </p:cNvPr>
          <p:cNvSpPr txBox="1">
            <a:spLocks noChangeArrowheads="1"/>
          </p:cNvSpPr>
          <p:nvPr/>
        </p:nvSpPr>
        <p:spPr bwMode="auto">
          <a:xfrm>
            <a:off x="2011363" y="3933825"/>
            <a:ext cx="1774825" cy="600075"/>
          </a:xfrm>
          <a:prstGeom prst="rect">
            <a:avLst/>
          </a:prstGeom>
          <a:solidFill>
            <a:srgbClr val="FFFFFF"/>
          </a:solidFill>
          <a:ln w="57150">
            <a:solidFill>
              <a:srgbClr val="FF000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4</a:t>
            </a:r>
            <a:br>
              <a:rPr lang="en-US" sz="1100" dirty="0">
                <a:latin typeface="Arial" charset="0"/>
                <a:cs typeface="Arial" charset="0"/>
              </a:rPr>
            </a:br>
            <a:r>
              <a:rPr lang="en-US" sz="1100" dirty="0">
                <a:latin typeface="Arial" charset="0"/>
                <a:cs typeface="Arial" charset="0"/>
              </a:rPr>
              <a:t>written here</a:t>
            </a:r>
          </a:p>
        </p:txBody>
      </p:sp>
      <p:sp>
        <p:nvSpPr>
          <p:cNvPr id="38" name="TextBox 80">
            <a:extLst>
              <a:ext uri="{FF2B5EF4-FFF2-40B4-BE49-F238E27FC236}">
                <a16:creationId xmlns:a16="http://schemas.microsoft.com/office/drawing/2014/main" id="{3B458730-EAEF-2946-AC39-5F9D6C71224B}"/>
              </a:ext>
            </a:extLst>
          </p:cNvPr>
          <p:cNvSpPr txBox="1">
            <a:spLocks noChangeArrowheads="1"/>
          </p:cNvSpPr>
          <p:nvPr/>
        </p:nvSpPr>
        <p:spPr bwMode="auto">
          <a:xfrm>
            <a:off x="134938" y="4689475"/>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5</a:t>
            </a:r>
          </a:p>
          <a:p>
            <a:pPr algn="ctr"/>
            <a:endParaRPr lang="en-US" sz="1100" dirty="0">
              <a:latin typeface="Arial" charset="0"/>
              <a:cs typeface="Arial" charset="0"/>
            </a:endParaRPr>
          </a:p>
        </p:txBody>
      </p:sp>
      <p:sp>
        <p:nvSpPr>
          <p:cNvPr id="39" name="TextBox 81">
            <a:extLst>
              <a:ext uri="{FF2B5EF4-FFF2-40B4-BE49-F238E27FC236}">
                <a16:creationId xmlns:a16="http://schemas.microsoft.com/office/drawing/2014/main" id="{608638FC-E63D-544A-ACEE-A6DACC7B21FA}"/>
              </a:ext>
            </a:extLst>
          </p:cNvPr>
          <p:cNvSpPr txBox="1">
            <a:spLocks noChangeArrowheads="1"/>
          </p:cNvSpPr>
          <p:nvPr/>
        </p:nvSpPr>
        <p:spPr bwMode="auto">
          <a:xfrm>
            <a:off x="2022475" y="4691063"/>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5</a:t>
            </a:r>
            <a:br>
              <a:rPr lang="en-US" sz="1100" dirty="0">
                <a:latin typeface="Arial" charset="0"/>
                <a:cs typeface="Arial" charset="0"/>
              </a:rPr>
            </a:br>
            <a:r>
              <a:rPr lang="en-US" sz="1100" dirty="0">
                <a:latin typeface="Arial" charset="0"/>
                <a:cs typeface="Arial" charset="0"/>
              </a:rPr>
              <a:t>written here</a:t>
            </a:r>
          </a:p>
        </p:txBody>
      </p:sp>
      <p:sp>
        <p:nvSpPr>
          <p:cNvPr id="40" name="TextBox 82">
            <a:extLst>
              <a:ext uri="{FF2B5EF4-FFF2-40B4-BE49-F238E27FC236}">
                <a16:creationId xmlns:a16="http://schemas.microsoft.com/office/drawing/2014/main" id="{D3047C95-7FDE-4848-9E36-17DAEB9590AC}"/>
              </a:ext>
            </a:extLst>
          </p:cNvPr>
          <p:cNvSpPr txBox="1">
            <a:spLocks noChangeArrowheads="1"/>
          </p:cNvSpPr>
          <p:nvPr/>
        </p:nvSpPr>
        <p:spPr bwMode="auto">
          <a:xfrm>
            <a:off x="134938" y="5435600"/>
            <a:ext cx="1776412" cy="600075"/>
          </a:xfrm>
          <a:prstGeom prst="rect">
            <a:avLst/>
          </a:prstGeom>
          <a:solidFill>
            <a:srgbClr val="FFFFFF"/>
          </a:solidFill>
          <a:ln w="9525">
            <a:solidFill>
              <a:srgbClr val="000000"/>
            </a:solidFill>
            <a:miter lim="800000"/>
            <a:headEnd/>
            <a:tailEnd/>
          </a:ln>
        </p:spPr>
        <p:txBody>
          <a:bodyPr anchor="ct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endParaRPr lang="en-US" sz="1100" dirty="0">
              <a:latin typeface="Arial" charset="0"/>
              <a:cs typeface="Arial" charset="0"/>
            </a:endParaRPr>
          </a:p>
          <a:p>
            <a:pPr algn="ctr"/>
            <a:r>
              <a:rPr lang="en-US" sz="1100" dirty="0">
                <a:latin typeface="Arial" charset="0"/>
                <a:cs typeface="Arial" charset="0"/>
              </a:rPr>
              <a:t>Driver 6</a:t>
            </a:r>
          </a:p>
          <a:p>
            <a:pPr algn="ctr"/>
            <a:endParaRPr lang="en-US" sz="1100" dirty="0">
              <a:latin typeface="Arial" charset="0"/>
              <a:cs typeface="Arial" charset="0"/>
            </a:endParaRPr>
          </a:p>
        </p:txBody>
      </p:sp>
      <p:sp>
        <p:nvSpPr>
          <p:cNvPr id="41" name="TextBox 83">
            <a:extLst>
              <a:ext uri="{FF2B5EF4-FFF2-40B4-BE49-F238E27FC236}">
                <a16:creationId xmlns:a16="http://schemas.microsoft.com/office/drawing/2014/main" id="{0BFD8158-6DE8-F14C-95A2-1EA41E4237AB}"/>
              </a:ext>
            </a:extLst>
          </p:cNvPr>
          <p:cNvSpPr txBox="1">
            <a:spLocks noChangeArrowheads="1"/>
          </p:cNvSpPr>
          <p:nvPr/>
        </p:nvSpPr>
        <p:spPr bwMode="auto">
          <a:xfrm>
            <a:off x="2022475" y="5437188"/>
            <a:ext cx="1776413" cy="600075"/>
          </a:xfrm>
          <a:prstGeom prst="rect">
            <a:avLst/>
          </a:prstGeom>
          <a:solidFill>
            <a:srgbClr val="FFFFFF"/>
          </a:solidFill>
          <a:ln w="38100">
            <a:solidFill>
              <a:srgbClr val="00B050"/>
            </a:solidFill>
            <a:miter lim="800000"/>
            <a:headEnd/>
            <a:tailEnd/>
          </a:ln>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n-US" sz="1100" dirty="0">
                <a:latin typeface="Arial" charset="0"/>
                <a:cs typeface="Arial" charset="0"/>
              </a:rPr>
              <a:t>Assumption about </a:t>
            </a:r>
            <a:br>
              <a:rPr lang="en-US" sz="1100" dirty="0">
                <a:latin typeface="Arial" charset="0"/>
                <a:cs typeface="Arial" charset="0"/>
              </a:rPr>
            </a:br>
            <a:r>
              <a:rPr lang="en-US" sz="1100" dirty="0">
                <a:latin typeface="Arial" charset="0"/>
                <a:cs typeface="Arial" charset="0"/>
              </a:rPr>
              <a:t>Driver 6</a:t>
            </a:r>
            <a:br>
              <a:rPr lang="en-US" sz="1100" dirty="0">
                <a:latin typeface="Arial" charset="0"/>
                <a:cs typeface="Arial" charset="0"/>
              </a:rPr>
            </a:br>
            <a:r>
              <a:rPr lang="en-US" sz="1100" dirty="0">
                <a:latin typeface="Arial" charset="0"/>
                <a:cs typeface="Arial" charset="0"/>
              </a:rPr>
              <a:t>written here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Cone of Plausibility Template</Template>
  <TotalTime>11</TotalTime>
  <Words>440</Words>
  <Application>Microsoft Macintosh PowerPoint</Application>
  <PresentationFormat>On-screen Show (4:3)</PresentationFormat>
  <Paragraphs>106</Paragraphs>
  <Slides>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Henry Rimmer</dc:creator>
  <cp:lastModifiedBy>Henry Rimmer</cp:lastModifiedBy>
  <cp:revision>8</cp:revision>
  <dcterms:created xsi:type="dcterms:W3CDTF">2017-03-03T07:44:06Z</dcterms:created>
  <dcterms:modified xsi:type="dcterms:W3CDTF">2020-04-21T11:50:50Z</dcterms:modified>
</cp:coreProperties>
</file>