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76" r:id="rId2"/>
    <p:sldId id="277" r:id="rId3"/>
    <p:sldId id="278" r:id="rId4"/>
    <p:sldId id="279" r:id="rId5"/>
    <p:sldId id="280" r:id="rId6"/>
    <p:sldId id="281" r:id="rId7"/>
    <p:sldId id="261" r:id="rId8"/>
    <p:sldId id="272" r:id="rId9"/>
    <p:sldId id="263" r:id="rId10"/>
    <p:sldId id="265" r:id="rId11"/>
    <p:sldId id="282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Cameron" initials="AC" lastIdx="3" clrIdx="0">
    <p:extLst>
      <p:ext uri="{19B8F6BF-5375-455C-9EA6-DF929625EA0E}">
        <p15:presenceInfo xmlns:p15="http://schemas.microsoft.com/office/powerpoint/2012/main" userId="Andrew Camer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5360C1-69FF-484C-8A84-BC23DCEA2561}" v="2" dt="2020-06-28T10:19:57.6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6556"/>
  </p:normalViewPr>
  <p:slideViewPr>
    <p:cSldViewPr snapToGrid="0" snapToObjects="1">
      <p:cViewPr varScale="1">
        <p:scale>
          <a:sx n="132" d="100"/>
          <a:sy n="132" d="100"/>
        </p:scale>
        <p:origin x="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Cameron" userId="61e23db1-ee36-4435-b91f-0ef7c33341e1" providerId="ADAL" clId="{8B5360C1-69FF-484C-8A84-BC23DCEA2561}"/>
    <pc:docChg chg="custSel modSld">
      <pc:chgData name="Andrew Cameron" userId="61e23db1-ee36-4435-b91f-0ef7c33341e1" providerId="ADAL" clId="{8B5360C1-69FF-484C-8A84-BC23DCEA2561}" dt="2020-06-28T10:19:57.682" v="12" actId="166"/>
      <pc:docMkLst>
        <pc:docMk/>
      </pc:docMkLst>
      <pc:sldChg chg="addSp delSp modSp">
        <pc:chgData name="Andrew Cameron" userId="61e23db1-ee36-4435-b91f-0ef7c33341e1" providerId="ADAL" clId="{8B5360C1-69FF-484C-8A84-BC23DCEA2561}" dt="2020-06-28T10:19:57.682" v="12" actId="166"/>
        <pc:sldMkLst>
          <pc:docMk/>
          <pc:sldMk cId="2954052254" sldId="272"/>
        </pc:sldMkLst>
        <pc:spChg chg="mod">
          <ac:chgData name="Andrew Cameron" userId="61e23db1-ee36-4435-b91f-0ef7c33341e1" providerId="ADAL" clId="{8B5360C1-69FF-484C-8A84-BC23DCEA2561}" dt="2020-06-28T10:19:57.682" v="12" actId="166"/>
          <ac:spMkLst>
            <pc:docMk/>
            <pc:sldMk cId="2954052254" sldId="272"/>
            <ac:spMk id="7" creationId="{F234F030-650B-714A-B3AD-91EB7656AE23}"/>
          </ac:spMkLst>
        </pc:spChg>
        <pc:graphicFrameChg chg="del">
          <ac:chgData name="Andrew Cameron" userId="61e23db1-ee36-4435-b91f-0ef7c33341e1" providerId="ADAL" clId="{8B5360C1-69FF-484C-8A84-BC23DCEA2561}" dt="2020-06-28T10:19:44.152" v="10" actId="478"/>
          <ac:graphicFrameMkLst>
            <pc:docMk/>
            <pc:sldMk cId="2954052254" sldId="272"/>
            <ac:graphicFrameMk id="6" creationId="{229581EF-0635-E546-91CD-800234998B71}"/>
          </ac:graphicFrameMkLst>
        </pc:graphicFrameChg>
        <pc:graphicFrameChg chg="add mod">
          <ac:chgData name="Andrew Cameron" userId="61e23db1-ee36-4435-b91f-0ef7c33341e1" providerId="ADAL" clId="{8B5360C1-69FF-484C-8A84-BC23DCEA2561}" dt="2020-06-28T10:19:47.275" v="11"/>
          <ac:graphicFrameMkLst>
            <pc:docMk/>
            <pc:sldMk cId="2954052254" sldId="272"/>
            <ac:graphicFrameMk id="9" creationId="{47526DD5-8FA6-CD43-9F33-D0A6B9C0DBD4}"/>
          </ac:graphicFrameMkLst>
        </pc:graphicFrameChg>
      </pc:sldChg>
      <pc:sldChg chg="delSp modSp">
        <pc:chgData name="Andrew Cameron" userId="61e23db1-ee36-4435-b91f-0ef7c33341e1" providerId="ADAL" clId="{8B5360C1-69FF-484C-8A84-BC23DCEA2561}" dt="2020-06-28T09:55:05.450" v="9" actId="14100"/>
        <pc:sldMkLst>
          <pc:docMk/>
          <pc:sldMk cId="2346674395" sldId="281"/>
        </pc:sldMkLst>
        <pc:spChg chg="del">
          <ac:chgData name="Andrew Cameron" userId="61e23db1-ee36-4435-b91f-0ef7c33341e1" providerId="ADAL" clId="{8B5360C1-69FF-484C-8A84-BC23DCEA2561}" dt="2020-06-28T09:54:58.756" v="0" actId="478"/>
          <ac:spMkLst>
            <pc:docMk/>
            <pc:sldMk cId="2346674395" sldId="281"/>
            <ac:spMk id="7" creationId="{26106B45-2393-E341-8BAC-EA2D45A13FE6}"/>
          </ac:spMkLst>
        </pc:spChg>
        <pc:spChg chg="mod">
          <ac:chgData name="Andrew Cameron" userId="61e23db1-ee36-4435-b91f-0ef7c33341e1" providerId="ADAL" clId="{8B5360C1-69FF-484C-8A84-BC23DCEA2561}" dt="2020-06-28T09:55:05.450" v="9" actId="14100"/>
          <ac:spMkLst>
            <pc:docMk/>
            <pc:sldMk cId="2346674395" sldId="281"/>
            <ac:spMk id="17" creationId="{EAEEFD9F-849B-1D47-847F-F0BD98C350C4}"/>
          </ac:spMkLst>
        </pc:spChg>
      </pc:sldChg>
    </pc:docChg>
  </pc:docChgLst>
  <pc:docChgLst>
    <pc:chgData name="Andrew Cameron" userId="61e23db1-ee36-4435-b91f-0ef7c33341e1" providerId="ADAL" clId="{FFDA802E-41D3-FC4E-A738-72DDED6F04D9}"/>
    <pc:docChg chg="custSel delSld modSld">
      <pc:chgData name="Andrew Cameron" userId="61e23db1-ee36-4435-b91f-0ef7c33341e1" providerId="ADAL" clId="{FFDA802E-41D3-FC4E-A738-72DDED6F04D9}" dt="2020-05-25T16:11:21.423" v="1763" actId="1076"/>
      <pc:docMkLst>
        <pc:docMk/>
      </pc:docMkLst>
      <pc:sldChg chg="addSp modSp">
        <pc:chgData name="Andrew Cameron" userId="61e23db1-ee36-4435-b91f-0ef7c33341e1" providerId="ADAL" clId="{FFDA802E-41D3-FC4E-A738-72DDED6F04D9}" dt="2020-05-25T11:48:52.026" v="1709" actId="207"/>
        <pc:sldMkLst>
          <pc:docMk/>
          <pc:sldMk cId="504491390" sldId="261"/>
        </pc:sldMkLst>
        <pc:spChg chg="mod">
          <ac:chgData name="Andrew Cameron" userId="61e23db1-ee36-4435-b91f-0ef7c33341e1" providerId="ADAL" clId="{FFDA802E-41D3-FC4E-A738-72DDED6F04D9}" dt="2020-05-25T11:29:34.858" v="671" actId="207"/>
          <ac:spMkLst>
            <pc:docMk/>
            <pc:sldMk cId="504491390" sldId="261"/>
            <ac:spMk id="2" creationId="{96866FC6-5ECB-D44A-AE2C-94BA8596067D}"/>
          </ac:spMkLst>
        </pc:spChg>
        <pc:spChg chg="mod">
          <ac:chgData name="Andrew Cameron" userId="61e23db1-ee36-4435-b91f-0ef7c33341e1" providerId="ADAL" clId="{FFDA802E-41D3-FC4E-A738-72DDED6F04D9}" dt="2020-05-25T11:29:19.784" v="669" actId="207"/>
          <ac:spMkLst>
            <pc:docMk/>
            <pc:sldMk cId="504491390" sldId="261"/>
            <ac:spMk id="5" creationId="{3AF14796-3903-454D-914C-7D66D5201A09}"/>
          </ac:spMkLst>
        </pc:spChg>
        <pc:spChg chg="add mod">
          <ac:chgData name="Andrew Cameron" userId="61e23db1-ee36-4435-b91f-0ef7c33341e1" providerId="ADAL" clId="{FFDA802E-41D3-FC4E-A738-72DDED6F04D9}" dt="2020-05-25T11:48:52.026" v="1709" actId="207"/>
          <ac:spMkLst>
            <pc:docMk/>
            <pc:sldMk cId="504491390" sldId="261"/>
            <ac:spMk id="7" creationId="{FBF94363-F5A7-8946-92D0-B614F725493E}"/>
          </ac:spMkLst>
        </pc:spChg>
      </pc:sldChg>
      <pc:sldChg chg="addSp modSp">
        <pc:chgData name="Andrew Cameron" userId="61e23db1-ee36-4435-b91f-0ef7c33341e1" providerId="ADAL" clId="{FFDA802E-41D3-FC4E-A738-72DDED6F04D9}" dt="2020-05-25T11:49:04.046" v="1711" actId="207"/>
        <pc:sldMkLst>
          <pc:docMk/>
          <pc:sldMk cId="2435781210" sldId="263"/>
        </pc:sldMkLst>
        <pc:spChg chg="mod">
          <ac:chgData name="Andrew Cameron" userId="61e23db1-ee36-4435-b91f-0ef7c33341e1" providerId="ADAL" clId="{FFDA802E-41D3-FC4E-A738-72DDED6F04D9}" dt="2020-05-25T11:33:56.628" v="925" actId="207"/>
          <ac:spMkLst>
            <pc:docMk/>
            <pc:sldMk cId="2435781210" sldId="263"/>
            <ac:spMk id="2" creationId="{344B63C2-86CA-AC46-A9F8-76A7D571E93E}"/>
          </ac:spMkLst>
        </pc:spChg>
        <pc:spChg chg="mod">
          <ac:chgData name="Andrew Cameron" userId="61e23db1-ee36-4435-b91f-0ef7c33341e1" providerId="ADAL" clId="{FFDA802E-41D3-FC4E-A738-72DDED6F04D9}" dt="2020-05-25T11:35:00.927" v="957" actId="20577"/>
          <ac:spMkLst>
            <pc:docMk/>
            <pc:sldMk cId="2435781210" sldId="263"/>
            <ac:spMk id="5" creationId="{DCB437CA-B7C1-C643-A3B5-BBEF24DC7287}"/>
          </ac:spMkLst>
        </pc:spChg>
        <pc:spChg chg="add mod">
          <ac:chgData name="Andrew Cameron" userId="61e23db1-ee36-4435-b91f-0ef7c33341e1" providerId="ADAL" clId="{FFDA802E-41D3-FC4E-A738-72DDED6F04D9}" dt="2020-05-25T11:49:04.046" v="1711" actId="207"/>
          <ac:spMkLst>
            <pc:docMk/>
            <pc:sldMk cId="2435781210" sldId="263"/>
            <ac:spMk id="7" creationId="{6D6A1E60-340E-2445-8300-D80FC3007476}"/>
          </ac:spMkLst>
        </pc:spChg>
      </pc:sldChg>
      <pc:sldChg chg="addSp modSp">
        <pc:chgData name="Andrew Cameron" userId="61e23db1-ee36-4435-b91f-0ef7c33341e1" providerId="ADAL" clId="{FFDA802E-41D3-FC4E-A738-72DDED6F04D9}" dt="2020-05-25T11:49:13.220" v="1712" actId="207"/>
        <pc:sldMkLst>
          <pc:docMk/>
          <pc:sldMk cId="3365674622" sldId="265"/>
        </pc:sldMkLst>
        <pc:spChg chg="mod">
          <ac:chgData name="Andrew Cameron" userId="61e23db1-ee36-4435-b91f-0ef7c33341e1" providerId="ADAL" clId="{FFDA802E-41D3-FC4E-A738-72DDED6F04D9}" dt="2020-05-25T11:37:31.294" v="1126" actId="207"/>
          <ac:spMkLst>
            <pc:docMk/>
            <pc:sldMk cId="3365674622" sldId="265"/>
            <ac:spMk id="2" creationId="{AE705318-F7AA-8341-9B30-8C3E89D6D8A2}"/>
          </ac:spMkLst>
        </pc:spChg>
        <pc:spChg chg="add mod">
          <ac:chgData name="Andrew Cameron" userId="61e23db1-ee36-4435-b91f-0ef7c33341e1" providerId="ADAL" clId="{FFDA802E-41D3-FC4E-A738-72DDED6F04D9}" dt="2020-05-25T11:49:13.220" v="1712" actId="207"/>
          <ac:spMkLst>
            <pc:docMk/>
            <pc:sldMk cId="3365674622" sldId="265"/>
            <ac:spMk id="4" creationId="{140DF2D3-340A-4A41-A31E-C144008BD8CD}"/>
          </ac:spMkLst>
        </pc:spChg>
      </pc:sldChg>
      <pc:sldChg chg="addSp modSp">
        <pc:chgData name="Andrew Cameron" userId="61e23db1-ee36-4435-b91f-0ef7c33341e1" providerId="ADAL" clId="{FFDA802E-41D3-FC4E-A738-72DDED6F04D9}" dt="2020-05-25T11:49:23.313" v="1714" actId="207"/>
        <pc:sldMkLst>
          <pc:docMk/>
          <pc:sldMk cId="90676849" sldId="266"/>
        </pc:sldMkLst>
        <pc:spChg chg="mod">
          <ac:chgData name="Andrew Cameron" userId="61e23db1-ee36-4435-b91f-0ef7c33341e1" providerId="ADAL" clId="{FFDA802E-41D3-FC4E-A738-72DDED6F04D9}" dt="2020-05-25T11:38:39.877" v="1144" actId="207"/>
          <ac:spMkLst>
            <pc:docMk/>
            <pc:sldMk cId="90676849" sldId="266"/>
            <ac:spMk id="2" creationId="{2F48C5BB-3941-AB47-9205-BEAC94310CAB}"/>
          </ac:spMkLst>
        </pc:spChg>
        <pc:spChg chg="mod">
          <ac:chgData name="Andrew Cameron" userId="61e23db1-ee36-4435-b91f-0ef7c33341e1" providerId="ADAL" clId="{FFDA802E-41D3-FC4E-A738-72DDED6F04D9}" dt="2020-05-25T11:39:54.409" v="1235" actId="207"/>
          <ac:spMkLst>
            <pc:docMk/>
            <pc:sldMk cId="90676849" sldId="266"/>
            <ac:spMk id="5" creationId="{0C42C447-EDD0-594D-A827-3C6CA50BCD1B}"/>
          </ac:spMkLst>
        </pc:spChg>
        <pc:spChg chg="add mod">
          <ac:chgData name="Andrew Cameron" userId="61e23db1-ee36-4435-b91f-0ef7c33341e1" providerId="ADAL" clId="{FFDA802E-41D3-FC4E-A738-72DDED6F04D9}" dt="2020-05-25T11:49:23.313" v="1714" actId="207"/>
          <ac:spMkLst>
            <pc:docMk/>
            <pc:sldMk cId="90676849" sldId="266"/>
            <ac:spMk id="6" creationId="{EBB21766-E958-6243-B857-9321611A45B9}"/>
          </ac:spMkLst>
        </pc:spChg>
      </pc:sldChg>
      <pc:sldChg chg="addSp modSp">
        <pc:chgData name="Andrew Cameron" userId="61e23db1-ee36-4435-b91f-0ef7c33341e1" providerId="ADAL" clId="{FFDA802E-41D3-FC4E-A738-72DDED6F04D9}" dt="2020-05-25T11:49:27.761" v="1715" actId="207"/>
        <pc:sldMkLst>
          <pc:docMk/>
          <pc:sldMk cId="300733033" sldId="267"/>
        </pc:sldMkLst>
        <pc:spChg chg="mod">
          <ac:chgData name="Andrew Cameron" userId="61e23db1-ee36-4435-b91f-0ef7c33341e1" providerId="ADAL" clId="{FFDA802E-41D3-FC4E-A738-72DDED6F04D9}" dt="2020-05-25T11:41:50.326" v="1310" actId="20577"/>
          <ac:spMkLst>
            <pc:docMk/>
            <pc:sldMk cId="300733033" sldId="267"/>
            <ac:spMk id="2" creationId="{C6A800C8-0CA6-2945-8BBE-525E644C973F}"/>
          </ac:spMkLst>
        </pc:spChg>
        <pc:spChg chg="mod">
          <ac:chgData name="Andrew Cameron" userId="61e23db1-ee36-4435-b91f-0ef7c33341e1" providerId="ADAL" clId="{FFDA802E-41D3-FC4E-A738-72DDED6F04D9}" dt="2020-05-25T11:41:41.329" v="1309" actId="20577"/>
          <ac:spMkLst>
            <pc:docMk/>
            <pc:sldMk cId="300733033" sldId="267"/>
            <ac:spMk id="5" creationId="{473C4CFE-D903-7649-AF3A-BFBB7AED1B67}"/>
          </ac:spMkLst>
        </pc:spChg>
        <pc:spChg chg="add mod">
          <ac:chgData name="Andrew Cameron" userId="61e23db1-ee36-4435-b91f-0ef7c33341e1" providerId="ADAL" clId="{FFDA802E-41D3-FC4E-A738-72DDED6F04D9}" dt="2020-05-25T11:49:27.761" v="1715" actId="207"/>
          <ac:spMkLst>
            <pc:docMk/>
            <pc:sldMk cId="300733033" sldId="267"/>
            <ac:spMk id="6" creationId="{11491FE4-09F0-6D40-BE95-D973D4D93E3D}"/>
          </ac:spMkLst>
        </pc:spChg>
      </pc:sldChg>
      <pc:sldChg chg="addSp modSp">
        <pc:chgData name="Andrew Cameron" userId="61e23db1-ee36-4435-b91f-0ef7c33341e1" providerId="ADAL" clId="{FFDA802E-41D3-FC4E-A738-72DDED6F04D9}" dt="2020-05-25T11:49:33.886" v="1716" actId="207"/>
        <pc:sldMkLst>
          <pc:docMk/>
          <pc:sldMk cId="1046344352" sldId="268"/>
        </pc:sldMkLst>
        <pc:spChg chg="mod">
          <ac:chgData name="Andrew Cameron" userId="61e23db1-ee36-4435-b91f-0ef7c33341e1" providerId="ADAL" clId="{FFDA802E-41D3-FC4E-A738-72DDED6F04D9}" dt="2020-05-25T11:43:31.179" v="1401" actId="207"/>
          <ac:spMkLst>
            <pc:docMk/>
            <pc:sldMk cId="1046344352" sldId="268"/>
            <ac:spMk id="2" creationId="{BCA58B90-7C1F-E347-8A0C-B4A709D69D37}"/>
          </ac:spMkLst>
        </pc:spChg>
        <pc:spChg chg="mod">
          <ac:chgData name="Andrew Cameron" userId="61e23db1-ee36-4435-b91f-0ef7c33341e1" providerId="ADAL" clId="{FFDA802E-41D3-FC4E-A738-72DDED6F04D9}" dt="2020-05-25T11:43:41.663" v="1403" actId="27636"/>
          <ac:spMkLst>
            <pc:docMk/>
            <pc:sldMk cId="1046344352" sldId="268"/>
            <ac:spMk id="5" creationId="{9E274E04-FFAE-B940-B2DA-8351B3014CC8}"/>
          </ac:spMkLst>
        </pc:spChg>
        <pc:spChg chg="add mod">
          <ac:chgData name="Andrew Cameron" userId="61e23db1-ee36-4435-b91f-0ef7c33341e1" providerId="ADAL" clId="{FFDA802E-41D3-FC4E-A738-72DDED6F04D9}" dt="2020-05-25T11:49:33.886" v="1716" actId="207"/>
          <ac:spMkLst>
            <pc:docMk/>
            <pc:sldMk cId="1046344352" sldId="268"/>
            <ac:spMk id="38" creationId="{6765A878-4AA9-6E46-8EBE-69657649FF86}"/>
          </ac:spMkLst>
        </pc:spChg>
      </pc:sldChg>
      <pc:sldChg chg="addSp modSp">
        <pc:chgData name="Andrew Cameron" userId="61e23db1-ee36-4435-b91f-0ef7c33341e1" providerId="ADAL" clId="{FFDA802E-41D3-FC4E-A738-72DDED6F04D9}" dt="2020-05-25T11:49:46.775" v="1717" actId="207"/>
        <pc:sldMkLst>
          <pc:docMk/>
          <pc:sldMk cId="4198263397" sldId="269"/>
        </pc:sldMkLst>
        <pc:spChg chg="mod">
          <ac:chgData name="Andrew Cameron" userId="61e23db1-ee36-4435-b91f-0ef7c33341e1" providerId="ADAL" clId="{FFDA802E-41D3-FC4E-A738-72DDED6F04D9}" dt="2020-05-25T11:44:50.201" v="1438" actId="207"/>
          <ac:spMkLst>
            <pc:docMk/>
            <pc:sldMk cId="4198263397" sldId="269"/>
            <ac:spMk id="2" creationId="{DF271BA4-B0CF-024C-8D0F-3A76A015DD83}"/>
          </ac:spMkLst>
        </pc:spChg>
        <pc:spChg chg="mod">
          <ac:chgData name="Andrew Cameron" userId="61e23db1-ee36-4435-b91f-0ef7c33341e1" providerId="ADAL" clId="{FFDA802E-41D3-FC4E-A738-72DDED6F04D9}" dt="2020-05-25T11:45:46.964" v="1535" actId="207"/>
          <ac:spMkLst>
            <pc:docMk/>
            <pc:sldMk cId="4198263397" sldId="269"/>
            <ac:spMk id="4" creationId="{EDA24EEF-A972-9F4F-8B78-716F3F8B60DE}"/>
          </ac:spMkLst>
        </pc:spChg>
        <pc:spChg chg="add mod">
          <ac:chgData name="Andrew Cameron" userId="61e23db1-ee36-4435-b91f-0ef7c33341e1" providerId="ADAL" clId="{FFDA802E-41D3-FC4E-A738-72DDED6F04D9}" dt="2020-05-25T11:49:46.775" v="1717" actId="207"/>
          <ac:spMkLst>
            <pc:docMk/>
            <pc:sldMk cId="4198263397" sldId="269"/>
            <ac:spMk id="5" creationId="{DE0BF225-0EC6-1242-B4B0-B581458647BC}"/>
          </ac:spMkLst>
        </pc:spChg>
      </pc:sldChg>
      <pc:sldChg chg="addSp modSp">
        <pc:chgData name="Andrew Cameron" userId="61e23db1-ee36-4435-b91f-0ef7c33341e1" providerId="ADAL" clId="{FFDA802E-41D3-FC4E-A738-72DDED6F04D9}" dt="2020-05-25T11:49:51.231" v="1718" actId="207"/>
        <pc:sldMkLst>
          <pc:docMk/>
          <pc:sldMk cId="722327571" sldId="270"/>
        </pc:sldMkLst>
        <pc:spChg chg="add mod">
          <ac:chgData name="Andrew Cameron" userId="61e23db1-ee36-4435-b91f-0ef7c33341e1" providerId="ADAL" clId="{FFDA802E-41D3-FC4E-A738-72DDED6F04D9}" dt="2020-05-25T11:49:51.231" v="1718" actId="207"/>
          <ac:spMkLst>
            <pc:docMk/>
            <pc:sldMk cId="722327571" sldId="270"/>
            <ac:spMk id="11" creationId="{8FFF1319-972A-BB4F-838A-9C8953C2EA58}"/>
          </ac:spMkLst>
        </pc:spChg>
        <pc:spChg chg="mod">
          <ac:chgData name="Andrew Cameron" userId="61e23db1-ee36-4435-b91f-0ef7c33341e1" providerId="ADAL" clId="{FFDA802E-41D3-FC4E-A738-72DDED6F04D9}" dt="2020-05-25T11:47:19.439" v="1663" actId="207"/>
          <ac:spMkLst>
            <pc:docMk/>
            <pc:sldMk cId="722327571" sldId="270"/>
            <ac:spMk id="19" creationId="{14999AC4-B6C7-CF40-99D6-705432CCD132}"/>
          </ac:spMkLst>
        </pc:spChg>
      </pc:sldChg>
      <pc:sldChg chg="modSp">
        <pc:chgData name="Andrew Cameron" userId="61e23db1-ee36-4435-b91f-0ef7c33341e1" providerId="ADAL" clId="{FFDA802E-41D3-FC4E-A738-72DDED6F04D9}" dt="2020-05-25T11:47:47.009" v="1674" actId="207"/>
        <pc:sldMkLst>
          <pc:docMk/>
          <pc:sldMk cId="3573422795" sldId="271"/>
        </pc:sldMkLst>
        <pc:spChg chg="mod">
          <ac:chgData name="Andrew Cameron" userId="61e23db1-ee36-4435-b91f-0ef7c33341e1" providerId="ADAL" clId="{FFDA802E-41D3-FC4E-A738-72DDED6F04D9}" dt="2020-05-25T11:47:47.009" v="1674" actId="207"/>
          <ac:spMkLst>
            <pc:docMk/>
            <pc:sldMk cId="3573422795" sldId="271"/>
            <ac:spMk id="3" creationId="{B3847DA7-B2D7-6E43-9CFB-93B8AEE529ED}"/>
          </ac:spMkLst>
        </pc:spChg>
      </pc:sldChg>
      <pc:sldChg chg="addSp modSp">
        <pc:chgData name="Andrew Cameron" userId="61e23db1-ee36-4435-b91f-0ef7c33341e1" providerId="ADAL" clId="{FFDA802E-41D3-FC4E-A738-72DDED6F04D9}" dt="2020-05-25T11:48:58.043" v="1710" actId="207"/>
        <pc:sldMkLst>
          <pc:docMk/>
          <pc:sldMk cId="2954052254" sldId="272"/>
        </pc:sldMkLst>
        <pc:spChg chg="mod">
          <ac:chgData name="Andrew Cameron" userId="61e23db1-ee36-4435-b91f-0ef7c33341e1" providerId="ADAL" clId="{FFDA802E-41D3-FC4E-A738-72DDED6F04D9}" dt="2020-05-25T11:31:14.852" v="775" actId="27636"/>
          <ac:spMkLst>
            <pc:docMk/>
            <pc:sldMk cId="2954052254" sldId="272"/>
            <ac:spMk id="2" creationId="{96866FC6-5ECB-D44A-AE2C-94BA8596067D}"/>
          </ac:spMkLst>
        </pc:spChg>
        <pc:spChg chg="mod">
          <ac:chgData name="Andrew Cameron" userId="61e23db1-ee36-4435-b91f-0ef7c33341e1" providerId="ADAL" clId="{FFDA802E-41D3-FC4E-A738-72DDED6F04D9}" dt="2020-05-25T11:33:07.517" v="921" actId="27636"/>
          <ac:spMkLst>
            <pc:docMk/>
            <pc:sldMk cId="2954052254" sldId="272"/>
            <ac:spMk id="5" creationId="{3AF14796-3903-454D-914C-7D66D5201A09}"/>
          </ac:spMkLst>
        </pc:spChg>
        <pc:spChg chg="add mod">
          <ac:chgData name="Andrew Cameron" userId="61e23db1-ee36-4435-b91f-0ef7c33341e1" providerId="ADAL" clId="{FFDA802E-41D3-FC4E-A738-72DDED6F04D9}" dt="2020-05-25T11:48:58.043" v="1710" actId="207"/>
          <ac:spMkLst>
            <pc:docMk/>
            <pc:sldMk cId="2954052254" sldId="272"/>
            <ac:spMk id="8" creationId="{31093068-98F9-6743-A9FE-6F599EE6D5F0}"/>
          </ac:spMkLst>
        </pc:spChg>
      </pc:sldChg>
      <pc:sldChg chg="del">
        <pc:chgData name="Andrew Cameron" userId="61e23db1-ee36-4435-b91f-0ef7c33341e1" providerId="ADAL" clId="{FFDA802E-41D3-FC4E-A738-72DDED6F04D9}" dt="2020-05-25T11:18:40.471" v="129" actId="2696"/>
        <pc:sldMkLst>
          <pc:docMk/>
          <pc:sldMk cId="1956598903" sldId="274"/>
        </pc:sldMkLst>
      </pc:sldChg>
      <pc:sldChg chg="del">
        <pc:chgData name="Andrew Cameron" userId="61e23db1-ee36-4435-b91f-0ef7c33341e1" providerId="ADAL" clId="{FFDA802E-41D3-FC4E-A738-72DDED6F04D9}" dt="2020-05-25T11:33:44.413" v="923" actId="2696"/>
        <pc:sldMkLst>
          <pc:docMk/>
          <pc:sldMk cId="1215072759" sldId="275"/>
        </pc:sldMkLst>
      </pc:sldChg>
      <pc:sldChg chg="modSp">
        <pc:chgData name="Andrew Cameron" userId="61e23db1-ee36-4435-b91f-0ef7c33341e1" providerId="ADAL" clId="{FFDA802E-41D3-FC4E-A738-72DDED6F04D9}" dt="2020-05-25T11:48:08.178" v="1700" actId="20577"/>
        <pc:sldMkLst>
          <pc:docMk/>
          <pc:sldMk cId="836650370" sldId="276"/>
        </pc:sldMkLst>
        <pc:spChg chg="mod">
          <ac:chgData name="Andrew Cameron" userId="61e23db1-ee36-4435-b91f-0ef7c33341e1" providerId="ADAL" clId="{FFDA802E-41D3-FC4E-A738-72DDED6F04D9}" dt="2020-05-25T11:21:42.329" v="214" actId="207"/>
          <ac:spMkLst>
            <pc:docMk/>
            <pc:sldMk cId="836650370" sldId="276"/>
            <ac:spMk id="2" creationId="{A883A799-7294-9E49-AF6B-6F6D635CDE2B}"/>
          </ac:spMkLst>
        </pc:spChg>
        <pc:spChg chg="mod">
          <ac:chgData name="Andrew Cameron" userId="61e23db1-ee36-4435-b91f-0ef7c33341e1" providerId="ADAL" clId="{FFDA802E-41D3-FC4E-A738-72DDED6F04D9}" dt="2020-05-25T11:48:08.178" v="1700" actId="20577"/>
          <ac:spMkLst>
            <pc:docMk/>
            <pc:sldMk cId="836650370" sldId="276"/>
            <ac:spMk id="3" creationId="{C7009DFF-B239-8243-9209-BFA53EF49081}"/>
          </ac:spMkLst>
        </pc:spChg>
      </pc:sldChg>
      <pc:sldChg chg="delSp modSp">
        <pc:chgData name="Andrew Cameron" userId="61e23db1-ee36-4435-b91f-0ef7c33341e1" providerId="ADAL" clId="{FFDA802E-41D3-FC4E-A738-72DDED6F04D9}" dt="2020-05-25T11:48:20.539" v="1707" actId="20577"/>
        <pc:sldMkLst>
          <pc:docMk/>
          <pc:sldMk cId="4082290693" sldId="280"/>
        </pc:sldMkLst>
        <pc:spChg chg="mod">
          <ac:chgData name="Andrew Cameron" userId="61e23db1-ee36-4435-b91f-0ef7c33341e1" providerId="ADAL" clId="{FFDA802E-41D3-FC4E-A738-72DDED6F04D9}" dt="2020-05-25T11:22:45.714" v="233" actId="207"/>
          <ac:spMkLst>
            <pc:docMk/>
            <pc:sldMk cId="4082290693" sldId="280"/>
            <ac:spMk id="6" creationId="{6E1D64B1-8844-8C44-84FA-A494273ADE7F}"/>
          </ac:spMkLst>
        </pc:spChg>
        <pc:spChg chg="del">
          <ac:chgData name="Andrew Cameron" userId="61e23db1-ee36-4435-b91f-0ef7c33341e1" providerId="ADAL" clId="{FFDA802E-41D3-FC4E-A738-72DDED6F04D9}" dt="2020-05-25T11:20:55.476" v="201" actId="478"/>
          <ac:spMkLst>
            <pc:docMk/>
            <pc:sldMk cId="4082290693" sldId="280"/>
            <ac:spMk id="8" creationId="{DC6B1F8B-DEA1-FC43-A9AF-374D53857B91}"/>
          </ac:spMkLst>
        </pc:spChg>
        <pc:spChg chg="del">
          <ac:chgData name="Andrew Cameron" userId="61e23db1-ee36-4435-b91f-0ef7c33341e1" providerId="ADAL" clId="{FFDA802E-41D3-FC4E-A738-72DDED6F04D9}" dt="2020-05-25T11:21:09.231" v="203" actId="478"/>
          <ac:spMkLst>
            <pc:docMk/>
            <pc:sldMk cId="4082290693" sldId="280"/>
            <ac:spMk id="9" creationId="{EAF5586E-F47A-8544-8B49-73A88D21FEB2}"/>
          </ac:spMkLst>
        </pc:spChg>
        <pc:spChg chg="del">
          <ac:chgData name="Andrew Cameron" userId="61e23db1-ee36-4435-b91f-0ef7c33341e1" providerId="ADAL" clId="{FFDA802E-41D3-FC4E-A738-72DDED6F04D9}" dt="2020-05-25T11:20:55.476" v="201" actId="478"/>
          <ac:spMkLst>
            <pc:docMk/>
            <pc:sldMk cId="4082290693" sldId="280"/>
            <ac:spMk id="11" creationId="{BBC19AA9-E50C-E94F-9313-377124E106ED}"/>
          </ac:spMkLst>
        </pc:spChg>
        <pc:spChg chg="del mod">
          <ac:chgData name="Andrew Cameron" userId="61e23db1-ee36-4435-b91f-0ef7c33341e1" providerId="ADAL" clId="{FFDA802E-41D3-FC4E-A738-72DDED6F04D9}" dt="2020-05-25T11:23:07.291" v="234" actId="478"/>
          <ac:spMkLst>
            <pc:docMk/>
            <pc:sldMk cId="4082290693" sldId="280"/>
            <ac:spMk id="12" creationId="{F6C20B2F-C21A-E449-85A3-0929B453ECE7}"/>
          </ac:spMkLst>
        </pc:spChg>
        <pc:spChg chg="mod">
          <ac:chgData name="Andrew Cameron" userId="61e23db1-ee36-4435-b91f-0ef7c33341e1" providerId="ADAL" clId="{FFDA802E-41D3-FC4E-A738-72DDED6F04D9}" dt="2020-05-25T11:22:25.699" v="231" actId="14100"/>
          <ac:spMkLst>
            <pc:docMk/>
            <pc:sldMk cId="4082290693" sldId="280"/>
            <ac:spMk id="15" creationId="{194DB75C-30BE-3048-8804-7CBE8988C35D}"/>
          </ac:spMkLst>
        </pc:spChg>
        <pc:spChg chg="mod">
          <ac:chgData name="Andrew Cameron" userId="61e23db1-ee36-4435-b91f-0ef7c33341e1" providerId="ADAL" clId="{FFDA802E-41D3-FC4E-A738-72DDED6F04D9}" dt="2020-05-25T11:48:20.539" v="1707" actId="20577"/>
          <ac:spMkLst>
            <pc:docMk/>
            <pc:sldMk cId="4082290693" sldId="280"/>
            <ac:spMk id="24" creationId="{2177A82C-1801-814F-96F6-964CB55E4E3C}"/>
          </ac:spMkLst>
        </pc:spChg>
      </pc:sldChg>
      <pc:sldChg chg="addSp delSp modSp modNotesTx">
        <pc:chgData name="Andrew Cameron" userId="61e23db1-ee36-4435-b91f-0ef7c33341e1" providerId="ADAL" clId="{FFDA802E-41D3-FC4E-A738-72DDED6F04D9}" dt="2020-05-25T16:11:21.423" v="1763" actId="1076"/>
        <pc:sldMkLst>
          <pc:docMk/>
          <pc:sldMk cId="2346674395" sldId="281"/>
        </pc:sldMkLst>
        <pc:spChg chg="mod">
          <ac:chgData name="Andrew Cameron" userId="61e23db1-ee36-4435-b91f-0ef7c33341e1" providerId="ADAL" clId="{FFDA802E-41D3-FC4E-A738-72DDED6F04D9}" dt="2020-05-25T16:11:12.786" v="1762" actId="20577"/>
          <ac:spMkLst>
            <pc:docMk/>
            <pc:sldMk cId="2346674395" sldId="281"/>
            <ac:spMk id="2" creationId="{873997A4-DD5F-E44F-B850-6E6C8371A02A}"/>
          </ac:spMkLst>
        </pc:spChg>
        <pc:spChg chg="mod">
          <ac:chgData name="Andrew Cameron" userId="61e23db1-ee36-4435-b91f-0ef7c33341e1" providerId="ADAL" clId="{FFDA802E-41D3-FC4E-A738-72DDED6F04D9}" dt="2020-05-25T11:19:16.181" v="132" actId="1076"/>
          <ac:spMkLst>
            <pc:docMk/>
            <pc:sldMk cId="2346674395" sldId="281"/>
            <ac:spMk id="7" creationId="{26106B45-2393-E341-8BAC-EA2D45A13FE6}"/>
          </ac:spMkLst>
        </pc:spChg>
        <pc:spChg chg="del">
          <ac:chgData name="Andrew Cameron" userId="61e23db1-ee36-4435-b91f-0ef7c33341e1" providerId="ADAL" clId="{FFDA802E-41D3-FC4E-A738-72DDED6F04D9}" dt="2020-05-25T11:19:18.977" v="133" actId="478"/>
          <ac:spMkLst>
            <pc:docMk/>
            <pc:sldMk cId="2346674395" sldId="281"/>
            <ac:spMk id="8" creationId="{91661D08-3DA5-BA47-894D-51854B9F842E}"/>
          </ac:spMkLst>
        </pc:spChg>
        <pc:spChg chg="mod">
          <ac:chgData name="Andrew Cameron" userId="61e23db1-ee36-4435-b91f-0ef7c33341e1" providerId="ADAL" clId="{FFDA802E-41D3-FC4E-A738-72DDED6F04D9}" dt="2020-05-25T11:24:29.888" v="288" actId="20577"/>
          <ac:spMkLst>
            <pc:docMk/>
            <pc:sldMk cId="2346674395" sldId="281"/>
            <ac:spMk id="15" creationId="{B9FEF3BD-EBAB-9D41-9C01-2B19A02D7549}"/>
          </ac:spMkLst>
        </pc:spChg>
        <pc:spChg chg="mod">
          <ac:chgData name="Andrew Cameron" userId="61e23db1-ee36-4435-b91f-0ef7c33341e1" providerId="ADAL" clId="{FFDA802E-41D3-FC4E-A738-72DDED6F04D9}" dt="2020-05-25T11:23:48.344" v="263" actId="1038"/>
          <ac:spMkLst>
            <pc:docMk/>
            <pc:sldMk cId="2346674395" sldId="281"/>
            <ac:spMk id="17" creationId="{EAEEFD9F-849B-1D47-847F-F0BD98C350C4}"/>
          </ac:spMkLst>
        </pc:spChg>
        <pc:spChg chg="mod">
          <ac:chgData name="Andrew Cameron" userId="61e23db1-ee36-4435-b91f-0ef7c33341e1" providerId="ADAL" clId="{FFDA802E-41D3-FC4E-A738-72DDED6F04D9}" dt="2020-05-25T11:24:00.835" v="277" actId="20577"/>
          <ac:spMkLst>
            <pc:docMk/>
            <pc:sldMk cId="2346674395" sldId="281"/>
            <ac:spMk id="20" creationId="{998CD4C6-DD9A-AB4C-871D-4CC593A5DFB4}"/>
          </ac:spMkLst>
        </pc:spChg>
        <pc:spChg chg="del">
          <ac:chgData name="Andrew Cameron" userId="61e23db1-ee36-4435-b91f-0ef7c33341e1" providerId="ADAL" clId="{FFDA802E-41D3-FC4E-A738-72DDED6F04D9}" dt="2020-05-25T11:26:49.538" v="509" actId="478"/>
          <ac:spMkLst>
            <pc:docMk/>
            <pc:sldMk cId="2346674395" sldId="281"/>
            <ac:spMk id="21" creationId="{03597EA7-9123-1F43-85E8-FF3AF58E545F}"/>
          </ac:spMkLst>
        </pc:spChg>
        <pc:spChg chg="del">
          <ac:chgData name="Andrew Cameron" userId="61e23db1-ee36-4435-b91f-0ef7c33341e1" providerId="ADAL" clId="{FFDA802E-41D3-FC4E-A738-72DDED6F04D9}" dt="2020-05-25T11:26:49.538" v="509" actId="478"/>
          <ac:spMkLst>
            <pc:docMk/>
            <pc:sldMk cId="2346674395" sldId="281"/>
            <ac:spMk id="22" creationId="{D0A88327-28E0-4045-A534-C4CA7E848639}"/>
          </ac:spMkLst>
        </pc:spChg>
        <pc:spChg chg="mod">
          <ac:chgData name="Andrew Cameron" userId="61e23db1-ee36-4435-b91f-0ef7c33341e1" providerId="ADAL" clId="{FFDA802E-41D3-FC4E-A738-72DDED6F04D9}" dt="2020-05-25T11:25:29.443" v="398" actId="207"/>
          <ac:spMkLst>
            <pc:docMk/>
            <pc:sldMk cId="2346674395" sldId="281"/>
            <ac:spMk id="25" creationId="{10E59419-6924-D044-9536-5ECC7B9A5401}"/>
          </ac:spMkLst>
        </pc:spChg>
        <pc:spChg chg="add mod">
          <ac:chgData name="Andrew Cameron" userId="61e23db1-ee36-4435-b91f-0ef7c33341e1" providerId="ADAL" clId="{FFDA802E-41D3-FC4E-A738-72DDED6F04D9}" dt="2020-05-25T16:11:21.423" v="1763" actId="1076"/>
          <ac:spMkLst>
            <pc:docMk/>
            <pc:sldMk cId="2346674395" sldId="281"/>
            <ac:spMk id="27" creationId="{C75A886B-8623-044B-BC99-B954420AC43C}"/>
          </ac:spMkLst>
        </pc:spChg>
        <pc:picChg chg="del">
          <ac:chgData name="Andrew Cameron" userId="61e23db1-ee36-4435-b91f-0ef7c33341e1" providerId="ADAL" clId="{FFDA802E-41D3-FC4E-A738-72DDED6F04D9}" dt="2020-05-25T11:19:06.398" v="130" actId="478"/>
          <ac:picMkLst>
            <pc:docMk/>
            <pc:sldMk cId="2346674395" sldId="281"/>
            <ac:picMk id="24" creationId="{9B0A0918-33E3-6248-8912-2EE26441730E}"/>
          </ac:picMkLst>
        </pc:picChg>
      </pc:sldChg>
      <pc:sldChg chg="addSp modSp">
        <pc:chgData name="Andrew Cameron" userId="61e23db1-ee36-4435-b91f-0ef7c33341e1" providerId="ADAL" clId="{FFDA802E-41D3-FC4E-A738-72DDED6F04D9}" dt="2020-05-25T11:49:18.294" v="1713" actId="207"/>
        <pc:sldMkLst>
          <pc:docMk/>
          <pc:sldMk cId="2246187800" sldId="282"/>
        </pc:sldMkLst>
        <pc:spChg chg="mod">
          <ac:chgData name="Andrew Cameron" userId="61e23db1-ee36-4435-b91f-0ef7c33341e1" providerId="ADAL" clId="{FFDA802E-41D3-FC4E-A738-72DDED6F04D9}" dt="2020-05-25T11:38:00.430" v="1134" actId="20577"/>
          <ac:spMkLst>
            <pc:docMk/>
            <pc:sldMk cId="2246187800" sldId="282"/>
            <ac:spMk id="2" creationId="{AE705318-F7AA-8341-9B30-8C3E89D6D8A2}"/>
          </ac:spMkLst>
        </pc:spChg>
        <pc:spChg chg="add mod">
          <ac:chgData name="Andrew Cameron" userId="61e23db1-ee36-4435-b91f-0ef7c33341e1" providerId="ADAL" clId="{FFDA802E-41D3-FC4E-A738-72DDED6F04D9}" dt="2020-05-25T11:49:18.294" v="1713" actId="207"/>
          <ac:spMkLst>
            <pc:docMk/>
            <pc:sldMk cId="2246187800" sldId="282"/>
            <ac:spMk id="4" creationId="{8189EF84-2914-814B-A194-9F664B89C317}"/>
          </ac:spMkLst>
        </pc:spChg>
        <pc:graphicFrameChg chg="mod">
          <ac:chgData name="Andrew Cameron" userId="61e23db1-ee36-4435-b91f-0ef7c33341e1" providerId="ADAL" clId="{FFDA802E-41D3-FC4E-A738-72DDED6F04D9}" dt="2020-05-25T11:38:23.644" v="1142" actId="14100"/>
          <ac:graphicFrameMkLst>
            <pc:docMk/>
            <pc:sldMk cId="2246187800" sldId="282"/>
            <ac:graphicFrameMk id="6" creationId="{ACE11BFD-4572-FC4F-A640-F93AFE335458}"/>
          </ac:graphicFrameMkLst>
        </pc:graphicFrameChg>
      </pc:sldChg>
    </pc:docChg>
  </pc:docChgLst>
  <pc:docChgLst>
    <pc:chgData name="Andrew Cameron" userId="61e23db1-ee36-4435-b91f-0ef7c33341e1" providerId="ADAL" clId="{ED4FD864-65B6-884D-B4FE-BEC88A10ED1C}"/>
    <pc:docChg chg="modSld">
      <pc:chgData name="Andrew Cameron" userId="61e23db1-ee36-4435-b91f-0ef7c33341e1" providerId="ADAL" clId="{ED4FD864-65B6-884D-B4FE-BEC88A10ED1C}" dt="2020-03-24T12:33:29.430" v="0" actId="1076"/>
      <pc:docMkLst>
        <pc:docMk/>
      </pc:docMkLst>
      <pc:sldChg chg="modSp">
        <pc:chgData name="Andrew Cameron" userId="61e23db1-ee36-4435-b91f-0ef7c33341e1" providerId="ADAL" clId="{ED4FD864-65B6-884D-B4FE-BEC88A10ED1C}" dt="2020-03-24T12:33:29.430" v="0" actId="1076"/>
        <pc:sldMkLst>
          <pc:docMk/>
          <pc:sldMk cId="3771358327" sldId="277"/>
        </pc:sldMkLst>
        <pc:spChg chg="mod">
          <ac:chgData name="Andrew Cameron" userId="61e23db1-ee36-4435-b91f-0ef7c33341e1" providerId="ADAL" clId="{ED4FD864-65B6-884D-B4FE-BEC88A10ED1C}" dt="2020-03-24T12:33:29.430" v="0" actId="1076"/>
          <ac:spMkLst>
            <pc:docMk/>
            <pc:sldMk cId="3771358327" sldId="277"/>
            <ac:spMk id="7" creationId="{297CAA46-4C34-9341-8438-4A4C92CA21F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manderon/OneDrive%20-%20Camanderon%20Ltd/Andrew's%20work/Contract%20jobs/X-Net%20II%20&amp;%20HO%20contract%20work/Uganda/Workshop%203/NCRA%20spreadsheet%20-%20with%20analytics%20v1.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manderon/OneDrive%20-%20Camanderon%20Ltd/Andrew's%20work/Contract%20jobs/X-Net%20II%20&amp;%20HO%20contract%20work/Uganda/Workshop%203/NCRA%20spreadsheet%20-%20with%20analytics%20v1.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manderon/OneDrive%20-%20Camanderon%20Ltd/Andrew's%20work/Contract%20jobs/X-Net%20II%20&amp;%20HO%20contract%20work/Uganda/Workshop%203/NCRA%20spreadsheet%20-%20with%20analytics%20v1.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manderon/OneDrive%20-%20Camanderon%20Ltd/Andrew's%20work/Contract%20jobs/X-Net%20II%20&amp;%20HO%20contract%20work/Uganda/Workshop%203/NCRA%20spreadsheet%20-%20with%20analytics%20v1.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manderon/OneDrive%20-%20Camanderon%20Ltd/Andrew's%20work/Contract%20jobs/X-Net%20II%20&amp;%20HO%20contract%20work/Uganda/Workshop%203/NCRA%20spreadsheet%20-%20with%20analytics%20v1.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manderon/OneDrive%20-%20Camanderon%20Ltd/Andrew's%20work/Contract%20jobs/X-Net%20II%20&amp;%20HO%20contract%20work/Uganda/Workshop%203/NCRA%20spreadsheet%20-%20with%20analytics%20v1.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manderon/OneDrive%20-%20Camanderon%20Ltd/Andrew's%20work/Contract%20jobs/X-Net%20II%20&amp;%20HO%20contract%20work/Uganda/Workshop%203/NCRA%20spreadsheet%20-%20with%20analytics%20v1.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Prominence of Cyber Security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'Sector - Governance'!$G$11</c:f>
              <c:strCache>
                <c:ptCount val="1"/>
                <c:pt idx="0">
                  <c:v>Cyber security prominent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cat>
            <c:strRef>
              <c:f>'Sector - Governance'!$F$12:$F$14</c:f>
              <c:strCache>
                <c:ptCount val="3"/>
                <c:pt idx="0">
                  <c:v>Communications</c:v>
                </c:pt>
                <c:pt idx="1">
                  <c:v>Energy</c:v>
                </c:pt>
                <c:pt idx="2">
                  <c:v>Government</c:v>
                </c:pt>
              </c:strCache>
            </c:strRef>
          </c:cat>
          <c:val>
            <c:numRef>
              <c:f>'Sector - Governance'!$G$12:$G$14</c:f>
              <c:numCache>
                <c:formatCode>General</c:formatCode>
                <c:ptCount val="3"/>
                <c:pt idx="0">
                  <c:v>6</c:v>
                </c:pt>
                <c:pt idx="1">
                  <c:v>4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25-3143-880F-D70BC9D34346}"/>
            </c:ext>
          </c:extLst>
        </c:ser>
        <c:ser>
          <c:idx val="1"/>
          <c:order val="1"/>
          <c:tx>
            <c:strRef>
              <c:f>'Sector - Governance'!$H$11</c:f>
              <c:strCache>
                <c:ptCount val="1"/>
                <c:pt idx="0">
                  <c:v>Cyber security NOT prominent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strRef>
              <c:f>'Sector - Governance'!$F$12:$F$14</c:f>
              <c:strCache>
                <c:ptCount val="3"/>
                <c:pt idx="0">
                  <c:v>Communications</c:v>
                </c:pt>
                <c:pt idx="1">
                  <c:v>Energy</c:v>
                </c:pt>
                <c:pt idx="2">
                  <c:v>Government</c:v>
                </c:pt>
              </c:strCache>
            </c:strRef>
          </c:cat>
          <c:val>
            <c:numRef>
              <c:f>'Sector - Governance'!$H$12:$H$14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25-3143-880F-D70BC9D343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75008975"/>
        <c:axId val="1321946575"/>
        <c:axId val="1373179199"/>
      </c:bar3DChart>
      <c:catAx>
        <c:axId val="13750089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1946575"/>
        <c:crosses val="autoZero"/>
        <c:auto val="1"/>
        <c:lblAlgn val="ctr"/>
        <c:lblOffset val="100"/>
        <c:noMultiLvlLbl val="0"/>
      </c:catAx>
      <c:valAx>
        <c:axId val="1321946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5008975"/>
        <c:crosses val="autoZero"/>
        <c:crossBetween val="between"/>
      </c:valAx>
      <c:serAx>
        <c:axId val="1373179199"/>
        <c:scaling>
          <c:orientation val="minMax"/>
        </c:scaling>
        <c:delete val="1"/>
        <c:axPos val="b"/>
        <c:majorTickMark val="none"/>
        <c:minorTickMark val="none"/>
        <c:tickLblPos val="nextTo"/>
        <c:crossAx val="1321946575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Clarity</a:t>
            </a:r>
            <a:r>
              <a:rPr lang="en-US" baseline="0"/>
              <a:t> of responsibilities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'Sector - Governance'!$G$17</c:f>
              <c:strCache>
                <c:ptCount val="1"/>
                <c:pt idx="0">
                  <c:v>Responsibility clear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cat>
            <c:strRef>
              <c:f>'Sector - Governance'!$F$18:$F$20</c:f>
              <c:strCache>
                <c:ptCount val="3"/>
                <c:pt idx="0">
                  <c:v>Communications</c:v>
                </c:pt>
                <c:pt idx="1">
                  <c:v>Energy</c:v>
                </c:pt>
                <c:pt idx="2">
                  <c:v>Government</c:v>
                </c:pt>
              </c:strCache>
            </c:strRef>
          </c:cat>
          <c:val>
            <c:numRef>
              <c:f>'Sector - Governance'!$G$18:$G$20</c:f>
              <c:numCache>
                <c:formatCode>General</c:formatCode>
                <c:ptCount val="3"/>
                <c:pt idx="0">
                  <c:v>4</c:v>
                </c:pt>
                <c:pt idx="1">
                  <c:v>2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BF-BA49-A08B-1C23DA40D578}"/>
            </c:ext>
          </c:extLst>
        </c:ser>
        <c:ser>
          <c:idx val="1"/>
          <c:order val="1"/>
          <c:tx>
            <c:strRef>
              <c:f>'Sector - Governance'!$H$17</c:f>
              <c:strCache>
                <c:ptCount val="1"/>
                <c:pt idx="0">
                  <c:v>Responsibility UNclear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strRef>
              <c:f>'Sector - Governance'!$F$18:$F$20</c:f>
              <c:strCache>
                <c:ptCount val="3"/>
                <c:pt idx="0">
                  <c:v>Communications</c:v>
                </c:pt>
                <c:pt idx="1">
                  <c:v>Energy</c:v>
                </c:pt>
                <c:pt idx="2">
                  <c:v>Government</c:v>
                </c:pt>
              </c:strCache>
            </c:strRef>
          </c:cat>
          <c:val>
            <c:numRef>
              <c:f>'Sector - Governance'!$H$18:$H$20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BF-BA49-A08B-1C23DA40D5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75008975"/>
        <c:axId val="1321946575"/>
        <c:axId val="1373179199"/>
      </c:bar3DChart>
      <c:catAx>
        <c:axId val="13750089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1946575"/>
        <c:crosses val="autoZero"/>
        <c:auto val="1"/>
        <c:lblAlgn val="ctr"/>
        <c:lblOffset val="100"/>
        <c:noMultiLvlLbl val="0"/>
      </c:catAx>
      <c:valAx>
        <c:axId val="1321946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5008975"/>
        <c:crosses val="autoZero"/>
        <c:crossBetween val="between"/>
      </c:valAx>
      <c:serAx>
        <c:axId val="1373179199"/>
        <c:scaling>
          <c:orientation val="minMax"/>
        </c:scaling>
        <c:delete val="1"/>
        <c:axPos val="b"/>
        <c:majorTickMark val="none"/>
        <c:minorTickMark val="none"/>
        <c:tickLblPos val="nextTo"/>
        <c:crossAx val="1321946575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baseline="0" dirty="0">
                <a:effectLst/>
              </a:rPr>
              <a:t>Potential harm done by threat </a:t>
            </a:r>
            <a:r>
              <a:rPr lang="en-US" sz="1400" b="1" i="0" baseline="0" dirty="0">
                <a:effectLst/>
              </a:rPr>
              <a:t>vectors</a:t>
            </a:r>
            <a:r>
              <a:rPr lang="en-US" sz="1400" b="0" i="0" baseline="0" dirty="0">
                <a:effectLst/>
              </a:rPr>
              <a:t> to critical assets</a:t>
            </a:r>
            <a:endParaRPr lang="en-GB" sz="14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'Summary - Threat Vectors'!$F$2</c:f>
              <c:strCache>
                <c:ptCount val="1"/>
                <c:pt idx="0">
                  <c:v>Low Threat Vector</c:v>
                </c:pt>
              </c:strCache>
            </c:strRef>
          </c:tx>
          <c:spPr>
            <a:solidFill>
              <a:srgbClr val="00B050">
                <a:alpha val="85000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>
                  <a:alpha val="85000"/>
                </a:srgb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8B-FD44-AEA1-0301D2A57A21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>
                  <a:alpha val="85000"/>
                </a:srgb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998B-FD44-AEA1-0301D2A57A21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>
                  <a:alpha val="85000"/>
                </a:srgb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998B-FD44-AEA1-0301D2A57A21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>
                  <a:alpha val="85000"/>
                </a:srgb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998B-FD44-AEA1-0301D2A57A21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>
                  <a:alpha val="85000"/>
                </a:srgb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998B-FD44-AEA1-0301D2A57A21}"/>
              </c:ext>
            </c:extLst>
          </c:dPt>
          <c:dLbls>
            <c:spPr>
              <a:solidFill>
                <a:srgbClr val="00B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'Summary - Threat Vectors'!$B$3:$B$7</c:f>
              <c:strCache>
                <c:ptCount val="5"/>
                <c:pt idx="0">
                  <c:v>Phishing</c:v>
                </c:pt>
                <c:pt idx="1">
                  <c:v>Malware</c:v>
                </c:pt>
                <c:pt idx="2">
                  <c:v>Insiders</c:v>
                </c:pt>
                <c:pt idx="3">
                  <c:v>Supply chain</c:v>
                </c:pt>
                <c:pt idx="4">
                  <c:v>Other Vector's rating</c:v>
                </c:pt>
              </c:strCache>
            </c:strRef>
          </c:cat>
          <c:val>
            <c:numRef>
              <c:f>'Summary - Threat Vectors'!$F$3:$F$7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4</c:v>
                </c:pt>
                <c:pt idx="3">
                  <c:v>4</c:v>
                </c:pt>
                <c:pt idx="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98B-FD44-AEA1-0301D2A57A21}"/>
            </c:ext>
          </c:extLst>
        </c:ser>
        <c:ser>
          <c:idx val="1"/>
          <c:order val="1"/>
          <c:tx>
            <c:strRef>
              <c:f>'Summary - Threat Vectors'!$E$2</c:f>
              <c:strCache>
                <c:ptCount val="1"/>
                <c:pt idx="0">
                  <c:v>Medium Threat Vector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'Summary - Threat Vectors'!$B$3:$B$7</c:f>
              <c:strCache>
                <c:ptCount val="5"/>
                <c:pt idx="0">
                  <c:v>Phishing</c:v>
                </c:pt>
                <c:pt idx="1">
                  <c:v>Malware</c:v>
                </c:pt>
                <c:pt idx="2">
                  <c:v>Insiders</c:v>
                </c:pt>
                <c:pt idx="3">
                  <c:v>Supply chain</c:v>
                </c:pt>
                <c:pt idx="4">
                  <c:v>Other Vector's rating</c:v>
                </c:pt>
              </c:strCache>
            </c:strRef>
          </c:cat>
          <c:val>
            <c:numRef>
              <c:f>'Summary - Threat Vectors'!$E$3:$E$7</c:f>
              <c:numCache>
                <c:formatCode>General</c:formatCode>
                <c:ptCount val="5"/>
                <c:pt idx="0">
                  <c:v>18</c:v>
                </c:pt>
                <c:pt idx="1">
                  <c:v>4</c:v>
                </c:pt>
                <c:pt idx="2">
                  <c:v>8</c:v>
                </c:pt>
                <c:pt idx="3">
                  <c:v>8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98B-FD44-AEA1-0301D2A57A21}"/>
            </c:ext>
          </c:extLst>
        </c:ser>
        <c:ser>
          <c:idx val="2"/>
          <c:order val="2"/>
          <c:tx>
            <c:strRef>
              <c:f>'Summary - Threat Vectors'!$D$2</c:f>
              <c:strCache>
                <c:ptCount val="1"/>
                <c:pt idx="0">
                  <c:v>High Threat Vector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solidFill>
                <a:srgbClr val="FFC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'Summary - Threat Vectors'!$B$3:$B$7</c:f>
              <c:strCache>
                <c:ptCount val="5"/>
                <c:pt idx="0">
                  <c:v>Phishing</c:v>
                </c:pt>
                <c:pt idx="1">
                  <c:v>Malware</c:v>
                </c:pt>
                <c:pt idx="2">
                  <c:v>Insiders</c:v>
                </c:pt>
                <c:pt idx="3">
                  <c:v>Supply chain</c:v>
                </c:pt>
                <c:pt idx="4">
                  <c:v>Other Vector's rating</c:v>
                </c:pt>
              </c:strCache>
            </c:strRef>
          </c:cat>
          <c:val>
            <c:numRef>
              <c:f>'Summary - Threat Vectors'!$D$3:$D$7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98B-FD44-AEA1-0301D2A57A21}"/>
            </c:ext>
          </c:extLst>
        </c:ser>
        <c:ser>
          <c:idx val="3"/>
          <c:order val="3"/>
          <c:tx>
            <c:strRef>
              <c:f>'Summary - Threat Vectors'!$C$2</c:f>
              <c:strCache>
                <c:ptCount val="1"/>
                <c:pt idx="0">
                  <c:v>Very High Threat Vector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solidFill>
                <a:srgbClr val="FF0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'Summary - Threat Vectors'!$B$3:$B$7</c:f>
              <c:strCache>
                <c:ptCount val="5"/>
                <c:pt idx="0">
                  <c:v>Phishing</c:v>
                </c:pt>
                <c:pt idx="1">
                  <c:v>Malware</c:v>
                </c:pt>
                <c:pt idx="2">
                  <c:v>Insiders</c:v>
                </c:pt>
                <c:pt idx="3">
                  <c:v>Supply chain</c:v>
                </c:pt>
                <c:pt idx="4">
                  <c:v>Other Vector's rating</c:v>
                </c:pt>
              </c:strCache>
            </c:strRef>
          </c:cat>
          <c:val>
            <c:numRef>
              <c:f>'Summary - Threat Vectors'!$C$3:$C$7</c:f>
              <c:numCache>
                <c:formatCode>General</c:formatCode>
                <c:ptCount val="5"/>
                <c:pt idx="0">
                  <c:v>3</c:v>
                </c:pt>
                <c:pt idx="1">
                  <c:v>15</c:v>
                </c:pt>
                <c:pt idx="2">
                  <c:v>9</c:v>
                </c:pt>
                <c:pt idx="3">
                  <c:v>9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98B-FD44-AEA1-0301D2A57A2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53870911"/>
        <c:axId val="1253711423"/>
      </c:barChart>
      <c:catAx>
        <c:axId val="12538709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3711423"/>
        <c:crosses val="autoZero"/>
        <c:auto val="1"/>
        <c:lblAlgn val="ctr"/>
        <c:lblOffset val="100"/>
        <c:noMultiLvlLbl val="0"/>
      </c:catAx>
      <c:valAx>
        <c:axId val="1253711423"/>
        <c:scaling>
          <c:orientation val="minMax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2538709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Potential harm done by threat </a:t>
            </a:r>
            <a:r>
              <a:rPr lang="en-US" b="1" dirty="0"/>
              <a:t>actors</a:t>
            </a:r>
            <a:r>
              <a:rPr lang="en-US" dirty="0"/>
              <a:t> to critical assets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'Summary - Threat Actors'!$C$2</c:f>
              <c:strCache>
                <c:ptCount val="1"/>
                <c:pt idx="0">
                  <c:v>Very High Threat Actor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strRef>
              <c:f>'Summary - Threat Actors'!$B$3:$B$7</c:f>
              <c:strCache>
                <c:ptCount val="5"/>
                <c:pt idx="0">
                  <c:v>Cyber criminals</c:v>
                </c:pt>
                <c:pt idx="1">
                  <c:v>Cyber terrorists</c:v>
                </c:pt>
                <c:pt idx="2">
                  <c:v>Hacktivists</c:v>
                </c:pt>
                <c:pt idx="3">
                  <c:v>State or state-sponsored actors</c:v>
                </c:pt>
                <c:pt idx="4">
                  <c:v>Accidents</c:v>
                </c:pt>
              </c:strCache>
            </c:strRef>
          </c:cat>
          <c:val>
            <c:numRef>
              <c:f>'Summary - Threat Actors'!$C$3:$C$7</c:f>
              <c:numCache>
                <c:formatCode>General</c:formatCode>
                <c:ptCount val="5"/>
                <c:pt idx="0">
                  <c:v>22</c:v>
                </c:pt>
                <c:pt idx="1">
                  <c:v>6</c:v>
                </c:pt>
                <c:pt idx="2">
                  <c:v>6</c:v>
                </c:pt>
                <c:pt idx="3">
                  <c:v>5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4C-DA43-936D-1377F524845B}"/>
            </c:ext>
          </c:extLst>
        </c:ser>
        <c:ser>
          <c:idx val="1"/>
          <c:order val="1"/>
          <c:tx>
            <c:strRef>
              <c:f>'Summary - Threat Actors'!$D$2</c:f>
              <c:strCache>
                <c:ptCount val="1"/>
                <c:pt idx="0">
                  <c:v>High Threat Actor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cat>
            <c:strRef>
              <c:f>'Summary - Threat Actors'!$B$3:$B$7</c:f>
              <c:strCache>
                <c:ptCount val="5"/>
                <c:pt idx="0">
                  <c:v>Cyber criminals</c:v>
                </c:pt>
                <c:pt idx="1">
                  <c:v>Cyber terrorists</c:v>
                </c:pt>
                <c:pt idx="2">
                  <c:v>Hacktivists</c:v>
                </c:pt>
                <c:pt idx="3">
                  <c:v>State or state-sponsored actors</c:v>
                </c:pt>
                <c:pt idx="4">
                  <c:v>Accidents</c:v>
                </c:pt>
              </c:strCache>
            </c:strRef>
          </c:cat>
          <c:val>
            <c:numRef>
              <c:f>'Summary - Threat Actors'!$D$3:$D$7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15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4C-DA43-936D-1377F524845B}"/>
            </c:ext>
          </c:extLst>
        </c:ser>
        <c:ser>
          <c:idx val="2"/>
          <c:order val="2"/>
          <c:tx>
            <c:strRef>
              <c:f>'Summary - Threat Actors'!$E$2</c:f>
              <c:strCache>
                <c:ptCount val="1"/>
                <c:pt idx="0">
                  <c:v>Medium Threat Actor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cat>
            <c:strRef>
              <c:f>'Summary - Threat Actors'!$B$3:$B$7</c:f>
              <c:strCache>
                <c:ptCount val="5"/>
                <c:pt idx="0">
                  <c:v>Cyber criminals</c:v>
                </c:pt>
                <c:pt idx="1">
                  <c:v>Cyber terrorists</c:v>
                </c:pt>
                <c:pt idx="2">
                  <c:v>Hacktivists</c:v>
                </c:pt>
                <c:pt idx="3">
                  <c:v>State or state-sponsored actors</c:v>
                </c:pt>
                <c:pt idx="4">
                  <c:v>Accidents</c:v>
                </c:pt>
              </c:strCache>
            </c:strRef>
          </c:cat>
          <c:val>
            <c:numRef>
              <c:f>'Summary - Threat Actors'!$E$3:$E$7</c:f>
              <c:numCache>
                <c:formatCode>General</c:formatCode>
                <c:ptCount val="5"/>
                <c:pt idx="0">
                  <c:v>0</c:v>
                </c:pt>
                <c:pt idx="1">
                  <c:v>16</c:v>
                </c:pt>
                <c:pt idx="2">
                  <c:v>16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4C-DA43-936D-1377F524845B}"/>
            </c:ext>
          </c:extLst>
        </c:ser>
        <c:ser>
          <c:idx val="3"/>
          <c:order val="3"/>
          <c:tx>
            <c:strRef>
              <c:f>'Summary - Threat Actors'!$F$2</c:f>
              <c:strCache>
                <c:ptCount val="1"/>
                <c:pt idx="0">
                  <c:v>Low Threat Actor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cat>
            <c:strRef>
              <c:f>'Summary - Threat Actors'!$B$3:$B$7</c:f>
              <c:strCache>
                <c:ptCount val="5"/>
                <c:pt idx="0">
                  <c:v>Cyber criminals</c:v>
                </c:pt>
                <c:pt idx="1">
                  <c:v>Cyber terrorists</c:v>
                </c:pt>
                <c:pt idx="2">
                  <c:v>Hacktivists</c:v>
                </c:pt>
                <c:pt idx="3">
                  <c:v>State or state-sponsored actors</c:v>
                </c:pt>
                <c:pt idx="4">
                  <c:v>Accidents</c:v>
                </c:pt>
              </c:strCache>
            </c:strRef>
          </c:cat>
          <c:val>
            <c:numRef>
              <c:f>'Summary - Threat Actors'!$F$3:$F$7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64C-DA43-936D-1377F52484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1106352"/>
        <c:axId val="664491040"/>
        <c:axId val="581487632"/>
      </c:bar3DChart>
      <c:catAx>
        <c:axId val="17110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491040"/>
        <c:crosses val="autoZero"/>
        <c:auto val="1"/>
        <c:lblAlgn val="ctr"/>
        <c:lblOffset val="100"/>
        <c:noMultiLvlLbl val="0"/>
      </c:catAx>
      <c:valAx>
        <c:axId val="664491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106352"/>
        <c:crosses val="autoZero"/>
        <c:crossBetween val="between"/>
      </c:valAx>
      <c:serAx>
        <c:axId val="58148763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491040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Threat Intelligence approaches versus Threat level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'Sector - Threat Intel'!$B$39</c:f>
              <c:strCache>
                <c:ptCount val="1"/>
                <c:pt idx="0">
                  <c:v>Sector average - Perceived threat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'Sector - Threat Intel'!$A$40:$A$42</c:f>
              <c:strCache>
                <c:ptCount val="3"/>
                <c:pt idx="0">
                  <c:v>Communications and Internet Services</c:v>
                </c:pt>
                <c:pt idx="1">
                  <c:v>Energy</c:v>
                </c:pt>
                <c:pt idx="2">
                  <c:v>Government</c:v>
                </c:pt>
              </c:strCache>
            </c:strRef>
          </c:cat>
          <c:val>
            <c:numRef>
              <c:f>'Sector - Threat Intel'!$B$40:$B$42</c:f>
              <c:numCache>
                <c:formatCode>0.0</c:formatCode>
                <c:ptCount val="3"/>
                <c:pt idx="0">
                  <c:v>4.833333333333333</c:v>
                </c:pt>
                <c:pt idx="1">
                  <c:v>4.75</c:v>
                </c:pt>
                <c:pt idx="2">
                  <c:v>4.0714285714285712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82-8E4F-A7A3-886B747D1019}"/>
            </c:ext>
          </c:extLst>
        </c:ser>
        <c:ser>
          <c:idx val="1"/>
          <c:order val="1"/>
          <c:tx>
            <c:strRef>
              <c:f>'Sector - Threat Intel'!$C$39</c:f>
              <c:strCache>
                <c:ptCount val="1"/>
                <c:pt idx="0">
                  <c:v>Threat Intel approach 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'Sector - Threat Intel'!$A$40:$A$42</c:f>
              <c:strCache>
                <c:ptCount val="3"/>
                <c:pt idx="0">
                  <c:v>Communications and Internet Services</c:v>
                </c:pt>
                <c:pt idx="1">
                  <c:v>Energy</c:v>
                </c:pt>
                <c:pt idx="2">
                  <c:v>Government</c:v>
                </c:pt>
              </c:strCache>
            </c:strRef>
          </c:cat>
          <c:val>
            <c:numRef>
              <c:f>'Sector - Threat Intel'!$C$40:$C$42</c:f>
              <c:numCache>
                <c:formatCode>0.0</c:formatCode>
                <c:ptCount val="3"/>
                <c:pt idx="0">
                  <c:v>3.3333333333333335</c:v>
                </c:pt>
                <c:pt idx="1">
                  <c:v>3.3333333333333335</c:v>
                </c:pt>
                <c:pt idx="2">
                  <c:v>3.3333333333333335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82-8E4F-A7A3-886B747D10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3583023"/>
        <c:axId val="1373577711"/>
      </c:barChart>
      <c:catAx>
        <c:axId val="1373583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3577711"/>
        <c:crosses val="autoZero"/>
        <c:auto val="1"/>
        <c:lblAlgn val="ctr"/>
        <c:lblOffset val="100"/>
        <c:noMultiLvlLbl val="0"/>
      </c:catAx>
      <c:valAx>
        <c:axId val="1373577711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3583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effectLst/>
              </a:rPr>
              <a:t>Potential harm done by vulnerabilities to critical assests</a:t>
            </a:r>
            <a:endParaRPr lang="en-GB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'Summary - Vulnerabilities'!$F$2</c:f>
              <c:strCache>
                <c:ptCount val="1"/>
                <c:pt idx="0">
                  <c:v>Low Vulnerability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BA8-4945-9072-148E76B2C718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A8-4945-9072-148E76B2C718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3BA8-4945-9072-148E76B2C718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3BA8-4945-9072-148E76B2C718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3BA8-4945-9072-148E76B2C718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3BA8-4945-9072-148E76B2C718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3BA8-4945-9072-148E76B2C718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3BA8-4945-9072-148E76B2C718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3BA8-4945-9072-148E76B2C718}"/>
              </c:ext>
            </c:extLst>
          </c:dPt>
          <c:dPt>
            <c:idx val="9"/>
            <c:invertIfNegative val="0"/>
            <c:bubble3D val="0"/>
            <c:spPr>
              <a:solidFill>
                <a:srgbClr val="00B05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3BA8-4945-9072-148E76B2C718}"/>
              </c:ext>
            </c:extLst>
          </c:dPt>
          <c:dLbls>
            <c:spPr>
              <a:solidFill>
                <a:srgbClr val="00B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'Summary - Vulnerabilities'!$B$3:$B$12</c:f>
              <c:strCache>
                <c:ptCount val="10"/>
                <c:pt idx="0">
                  <c:v>Risk management</c:v>
                </c:pt>
                <c:pt idx="1">
                  <c:v>Secure configuration</c:v>
                </c:pt>
                <c:pt idx="2">
                  <c:v>Network security</c:v>
                </c:pt>
                <c:pt idx="3">
                  <c:v>Malware prevention</c:v>
                </c:pt>
                <c:pt idx="4">
                  <c:v>Removable media controls</c:v>
                </c:pt>
                <c:pt idx="5">
                  <c:v>User education</c:v>
                </c:pt>
                <c:pt idx="6">
                  <c:v>Manage user privileges</c:v>
                </c:pt>
                <c:pt idx="7">
                  <c:v>Incident management</c:v>
                </c:pt>
                <c:pt idx="8">
                  <c:v>Continuous monitoring</c:v>
                </c:pt>
                <c:pt idx="9">
                  <c:v>Home and mobile policy</c:v>
                </c:pt>
              </c:strCache>
            </c:strRef>
          </c:cat>
          <c:val>
            <c:numRef>
              <c:f>'Summary - Vulnerabilities'!$F$3:$F$12</c:f>
              <c:numCache>
                <c:formatCode>General</c:formatCode>
                <c:ptCount val="10"/>
                <c:pt idx="0">
                  <c:v>14</c:v>
                </c:pt>
                <c:pt idx="1">
                  <c:v>7</c:v>
                </c:pt>
                <c:pt idx="2">
                  <c:v>7</c:v>
                </c:pt>
                <c:pt idx="3">
                  <c:v>6</c:v>
                </c:pt>
                <c:pt idx="4">
                  <c:v>16</c:v>
                </c:pt>
                <c:pt idx="5">
                  <c:v>10</c:v>
                </c:pt>
                <c:pt idx="6">
                  <c:v>16</c:v>
                </c:pt>
                <c:pt idx="7">
                  <c:v>6</c:v>
                </c:pt>
                <c:pt idx="8">
                  <c:v>6</c:v>
                </c:pt>
                <c:pt idx="9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BA8-4945-9072-148E76B2C718}"/>
            </c:ext>
          </c:extLst>
        </c:ser>
        <c:ser>
          <c:idx val="1"/>
          <c:order val="1"/>
          <c:tx>
            <c:strRef>
              <c:f>'Summary - Vulnerabilities'!$E$2</c:f>
              <c:strCache>
                <c:ptCount val="1"/>
                <c:pt idx="0">
                  <c:v>Medium Vulnerability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'Summary - Vulnerabilities'!$B$3:$B$12</c:f>
              <c:strCache>
                <c:ptCount val="10"/>
                <c:pt idx="0">
                  <c:v>Risk management</c:v>
                </c:pt>
                <c:pt idx="1">
                  <c:v>Secure configuration</c:v>
                </c:pt>
                <c:pt idx="2">
                  <c:v>Network security</c:v>
                </c:pt>
                <c:pt idx="3">
                  <c:v>Malware prevention</c:v>
                </c:pt>
                <c:pt idx="4">
                  <c:v>Removable media controls</c:v>
                </c:pt>
                <c:pt idx="5">
                  <c:v>User education</c:v>
                </c:pt>
                <c:pt idx="6">
                  <c:v>Manage user privileges</c:v>
                </c:pt>
                <c:pt idx="7">
                  <c:v>Incident management</c:v>
                </c:pt>
                <c:pt idx="8">
                  <c:v>Continuous monitoring</c:v>
                </c:pt>
                <c:pt idx="9">
                  <c:v>Home and mobile policy</c:v>
                </c:pt>
              </c:strCache>
            </c:strRef>
          </c:cat>
          <c:val>
            <c:numRef>
              <c:f>'Summary - Vulnerabilities'!$E$3:$E$12</c:f>
              <c:numCache>
                <c:formatCode>General</c:formatCode>
                <c:ptCount val="10"/>
                <c:pt idx="0">
                  <c:v>3</c:v>
                </c:pt>
                <c:pt idx="1">
                  <c:v>13</c:v>
                </c:pt>
                <c:pt idx="2">
                  <c:v>12</c:v>
                </c:pt>
                <c:pt idx="3">
                  <c:v>14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10</c:v>
                </c:pt>
                <c:pt idx="8">
                  <c:v>13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3BA8-4945-9072-148E76B2C718}"/>
            </c:ext>
          </c:extLst>
        </c:ser>
        <c:ser>
          <c:idx val="2"/>
          <c:order val="2"/>
          <c:tx>
            <c:strRef>
              <c:f>'Summary - Vulnerabilities'!$D$2</c:f>
              <c:strCache>
                <c:ptCount val="1"/>
                <c:pt idx="0">
                  <c:v>High Vulnerability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solidFill>
                <a:srgbClr val="FFC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'Summary - Vulnerabilities'!$B$3:$B$12</c:f>
              <c:strCache>
                <c:ptCount val="10"/>
                <c:pt idx="0">
                  <c:v>Risk management</c:v>
                </c:pt>
                <c:pt idx="1">
                  <c:v>Secure configuration</c:v>
                </c:pt>
                <c:pt idx="2">
                  <c:v>Network security</c:v>
                </c:pt>
                <c:pt idx="3">
                  <c:v>Malware prevention</c:v>
                </c:pt>
                <c:pt idx="4">
                  <c:v>Removable media controls</c:v>
                </c:pt>
                <c:pt idx="5">
                  <c:v>User education</c:v>
                </c:pt>
                <c:pt idx="6">
                  <c:v>Manage user privileges</c:v>
                </c:pt>
                <c:pt idx="7">
                  <c:v>Incident management</c:v>
                </c:pt>
                <c:pt idx="8">
                  <c:v>Continuous monitoring</c:v>
                </c:pt>
                <c:pt idx="9">
                  <c:v>Home and mobile policy</c:v>
                </c:pt>
              </c:strCache>
            </c:strRef>
          </c:cat>
          <c:val>
            <c:numRef>
              <c:f>'Summary - Vulnerabilities'!$D$3:$D$12</c:f>
              <c:numCache>
                <c:formatCode>General</c:formatCode>
                <c:ptCount val="10"/>
                <c:pt idx="0">
                  <c:v>6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8</c:v>
                </c:pt>
                <c:pt idx="5">
                  <c:v>9</c:v>
                </c:pt>
                <c:pt idx="6">
                  <c:v>7</c:v>
                </c:pt>
                <c:pt idx="7">
                  <c:v>3</c:v>
                </c:pt>
                <c:pt idx="8">
                  <c:v>5</c:v>
                </c:pt>
                <c:pt idx="9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BA8-4945-9072-148E76B2C718}"/>
            </c:ext>
          </c:extLst>
        </c:ser>
        <c:ser>
          <c:idx val="3"/>
          <c:order val="3"/>
          <c:tx>
            <c:strRef>
              <c:f>'Summary - Vulnerabilities'!$C$2</c:f>
              <c:strCache>
                <c:ptCount val="1"/>
                <c:pt idx="0">
                  <c:v>Very High Vulnerability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solidFill>
                <a:srgbClr val="FF0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'Summary - Vulnerabilities'!$B$3:$B$12</c:f>
              <c:strCache>
                <c:ptCount val="10"/>
                <c:pt idx="0">
                  <c:v>Risk management</c:v>
                </c:pt>
                <c:pt idx="1">
                  <c:v>Secure configuration</c:v>
                </c:pt>
                <c:pt idx="2">
                  <c:v>Network security</c:v>
                </c:pt>
                <c:pt idx="3">
                  <c:v>Malware prevention</c:v>
                </c:pt>
                <c:pt idx="4">
                  <c:v>Removable media controls</c:v>
                </c:pt>
                <c:pt idx="5">
                  <c:v>User education</c:v>
                </c:pt>
                <c:pt idx="6">
                  <c:v>Manage user privileges</c:v>
                </c:pt>
                <c:pt idx="7">
                  <c:v>Incident management</c:v>
                </c:pt>
                <c:pt idx="8">
                  <c:v>Continuous monitoring</c:v>
                </c:pt>
                <c:pt idx="9">
                  <c:v>Home and mobile policy</c:v>
                </c:pt>
              </c:strCache>
            </c:strRef>
          </c:cat>
          <c:val>
            <c:numRef>
              <c:f>'Summary - Vulnerabilities'!$C$3:$C$12</c:f>
              <c:numCache>
                <c:formatCode>General</c:formatCode>
                <c:ptCount val="10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5</c:v>
                </c:pt>
                <c:pt idx="6">
                  <c:v>0</c:v>
                </c:pt>
                <c:pt idx="7">
                  <c:v>5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3BA8-4945-9072-148E76B2C71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53870911"/>
        <c:axId val="1253711423"/>
      </c:barChart>
      <c:catAx>
        <c:axId val="12538709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3711423"/>
        <c:crosses val="autoZero"/>
        <c:auto val="1"/>
        <c:lblAlgn val="ctr"/>
        <c:lblOffset val="100"/>
        <c:noMultiLvlLbl val="0"/>
      </c:catAx>
      <c:valAx>
        <c:axId val="1253711423"/>
        <c:scaling>
          <c:orientation val="minMax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2538709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Potential GDP impact by sector as a fraction of total GDP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'Sectors - GDP Impacts'!$N$9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'Sectors - GDP Impacts'!$M$10:$M$13</c:f>
              <c:strCache>
                <c:ptCount val="4"/>
                <c:pt idx="0">
                  <c:v>Total remaining</c:v>
                </c:pt>
                <c:pt idx="1">
                  <c:v>Government</c:v>
                </c:pt>
                <c:pt idx="2">
                  <c:v>Communications and Internet Services</c:v>
                </c:pt>
                <c:pt idx="3">
                  <c:v>Energy</c:v>
                </c:pt>
              </c:strCache>
            </c:strRef>
          </c:cat>
          <c:val>
            <c:numRef>
              <c:f>'Sectors - GDP Impacts'!$N$10:$N$13</c:f>
              <c:numCache>
                <c:formatCode>[$$-409]#,##0</c:formatCode>
                <c:ptCount val="4"/>
                <c:pt idx="1">
                  <c:v>24956100000</c:v>
                </c:pt>
                <c:pt idx="2">
                  <c:v>25947000000</c:v>
                </c:pt>
                <c:pt idx="3">
                  <c:v>26892000000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4A-1849-A9AE-BCC2A180C763}"/>
            </c:ext>
          </c:extLst>
        </c:ser>
        <c:ser>
          <c:idx val="1"/>
          <c:order val="1"/>
          <c:tx>
            <c:strRef>
              <c:f>'Sectors - GDP Impacts'!$O$9</c:f>
              <c:strCache>
                <c:ptCount val="1"/>
                <c:pt idx="0">
                  <c:v>Impact on GDP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04A-1849-A9AE-BCC2A180C763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04A-1849-A9AE-BCC2A180C763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04A-1849-A9AE-BCC2A180C763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04A-1849-A9AE-BCC2A180C763}"/>
              </c:ext>
            </c:extLst>
          </c:dPt>
          <c:cat>
            <c:strRef>
              <c:f>'Sectors - GDP Impacts'!$M$10:$M$13</c:f>
              <c:strCache>
                <c:ptCount val="4"/>
                <c:pt idx="0">
                  <c:v>Total remaining</c:v>
                </c:pt>
                <c:pt idx="1">
                  <c:v>Government</c:v>
                </c:pt>
                <c:pt idx="2">
                  <c:v>Communications and Internet Services</c:v>
                </c:pt>
                <c:pt idx="3">
                  <c:v>Energy</c:v>
                </c:pt>
              </c:strCache>
            </c:strRef>
          </c:cat>
          <c:val>
            <c:numRef>
              <c:f>'Sectors - GDP Impacts'!$O$10:$O$13</c:f>
              <c:numCache>
                <c:formatCode>[$$-409]#,##0</c:formatCode>
                <c:ptCount val="4"/>
                <c:pt idx="0">
                  <c:v>24956100000</c:v>
                </c:pt>
                <c:pt idx="1">
                  <c:v>990900000</c:v>
                </c:pt>
                <c:pt idx="2">
                  <c:v>945000000</c:v>
                </c:pt>
                <c:pt idx="3">
                  <c:v>108000000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04A-1849-A9AE-BCC2A180C7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48244224"/>
        <c:axId val="527171472"/>
      </c:barChart>
      <c:catAx>
        <c:axId val="64824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171472"/>
        <c:crosses val="autoZero"/>
        <c:auto val="1"/>
        <c:lblAlgn val="ctr"/>
        <c:lblOffset val="100"/>
        <c:noMultiLvlLbl val="0"/>
      </c:catAx>
      <c:valAx>
        <c:axId val="527171472"/>
        <c:scaling>
          <c:orientation val="minMax"/>
          <c:min val="20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09]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244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ABE6FF-DEFD-7545-A7A8-3F6A19AFA8D7}" type="doc">
      <dgm:prSet loTypeId="urn:microsoft.com/office/officeart/2005/8/layout/cycle5" loCatId="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398FADE-5721-414A-9DB3-88890BE3D02C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/>
            <a:t>Measure</a:t>
          </a:r>
        </a:p>
      </dgm:t>
    </dgm:pt>
    <dgm:pt modelId="{7C49E71C-20AB-DF41-AAC8-249DD291C31D}" type="parTrans" cxnId="{331C9F5E-2F92-984D-BEFF-3EF02E03FCC0}">
      <dgm:prSet/>
      <dgm:spPr/>
      <dgm:t>
        <a:bodyPr/>
        <a:lstStyle/>
        <a:p>
          <a:endParaRPr lang="en-US"/>
        </a:p>
      </dgm:t>
    </dgm:pt>
    <dgm:pt modelId="{6537C65D-6A2C-9141-8CDA-B2FFC9B9FE35}" type="sibTrans" cxnId="{331C9F5E-2F92-984D-BEFF-3EF02E03FCC0}">
      <dgm:prSet/>
      <dgm:spPr/>
      <dgm:t>
        <a:bodyPr/>
        <a:lstStyle/>
        <a:p>
          <a:endParaRPr lang="en-US"/>
        </a:p>
      </dgm:t>
    </dgm:pt>
    <dgm:pt modelId="{A7D19078-2F31-6046-A67A-6891D06112E4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 err="1"/>
            <a:t>Analyse</a:t>
          </a:r>
          <a:endParaRPr lang="en-US" dirty="0"/>
        </a:p>
      </dgm:t>
    </dgm:pt>
    <dgm:pt modelId="{1825158A-E754-554D-B022-F9522945F5A5}" type="parTrans" cxnId="{186A2369-23EE-DA48-AB8C-C0C7DBC2BEB0}">
      <dgm:prSet/>
      <dgm:spPr/>
      <dgm:t>
        <a:bodyPr/>
        <a:lstStyle/>
        <a:p>
          <a:endParaRPr lang="en-US"/>
        </a:p>
      </dgm:t>
    </dgm:pt>
    <dgm:pt modelId="{AB89C492-D83E-6F49-BA3B-EAC8DCE114DF}" type="sibTrans" cxnId="{186A2369-23EE-DA48-AB8C-C0C7DBC2BEB0}">
      <dgm:prSet/>
      <dgm:spPr/>
      <dgm:t>
        <a:bodyPr/>
        <a:lstStyle/>
        <a:p>
          <a:endParaRPr lang="en-US"/>
        </a:p>
      </dgm:t>
    </dgm:pt>
    <dgm:pt modelId="{A17A5164-53C7-964D-B82C-62DA1646F651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 err="1"/>
            <a:t>Prioritise</a:t>
          </a:r>
          <a:endParaRPr lang="en-US" dirty="0"/>
        </a:p>
      </dgm:t>
    </dgm:pt>
    <dgm:pt modelId="{06B3229F-DE46-DA46-A31F-E796592C8B43}" type="parTrans" cxnId="{911B4F7C-FA04-8744-B436-1A98D3AB7061}">
      <dgm:prSet/>
      <dgm:spPr/>
      <dgm:t>
        <a:bodyPr/>
        <a:lstStyle/>
        <a:p>
          <a:endParaRPr lang="en-US"/>
        </a:p>
      </dgm:t>
    </dgm:pt>
    <dgm:pt modelId="{1A4F04EB-6A9D-E848-B7D7-4AB8F6421468}" type="sibTrans" cxnId="{911B4F7C-FA04-8744-B436-1A98D3AB7061}">
      <dgm:prSet/>
      <dgm:spPr/>
      <dgm:t>
        <a:bodyPr/>
        <a:lstStyle/>
        <a:p>
          <a:endParaRPr lang="en-US"/>
        </a:p>
      </dgm:t>
    </dgm:pt>
    <dgm:pt modelId="{F902D798-A4A7-5246-9F54-43645E2DB08B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/>
            <a:t>Act</a:t>
          </a:r>
        </a:p>
      </dgm:t>
    </dgm:pt>
    <dgm:pt modelId="{E653C7D0-C81A-B74C-9DAF-C48A6C0E931E}" type="parTrans" cxnId="{4E1B9470-5EAC-2240-AC4D-9E872853768F}">
      <dgm:prSet/>
      <dgm:spPr/>
      <dgm:t>
        <a:bodyPr/>
        <a:lstStyle/>
        <a:p>
          <a:endParaRPr lang="en-US"/>
        </a:p>
      </dgm:t>
    </dgm:pt>
    <dgm:pt modelId="{4F494626-01FC-D84C-8312-776C199DCF01}" type="sibTrans" cxnId="{4E1B9470-5EAC-2240-AC4D-9E872853768F}">
      <dgm:prSet/>
      <dgm:spPr/>
      <dgm:t>
        <a:bodyPr/>
        <a:lstStyle/>
        <a:p>
          <a:endParaRPr lang="en-US"/>
        </a:p>
      </dgm:t>
    </dgm:pt>
    <dgm:pt modelId="{FB20E7E5-161E-3642-86AB-10B528C18CD2}" type="pres">
      <dgm:prSet presAssocID="{6FABE6FF-DEFD-7545-A7A8-3F6A19AFA8D7}" presName="cycle" presStyleCnt="0">
        <dgm:presLayoutVars>
          <dgm:dir/>
          <dgm:resizeHandles val="exact"/>
        </dgm:presLayoutVars>
      </dgm:prSet>
      <dgm:spPr/>
    </dgm:pt>
    <dgm:pt modelId="{AFE91DD7-44E9-264B-8200-9C21559BAF77}" type="pres">
      <dgm:prSet presAssocID="{C398FADE-5721-414A-9DB3-88890BE3D02C}" presName="node" presStyleLbl="node1" presStyleIdx="0" presStyleCnt="4">
        <dgm:presLayoutVars>
          <dgm:bulletEnabled val="1"/>
        </dgm:presLayoutVars>
      </dgm:prSet>
      <dgm:spPr/>
    </dgm:pt>
    <dgm:pt modelId="{23418281-AD03-2142-8416-2D143696455C}" type="pres">
      <dgm:prSet presAssocID="{C398FADE-5721-414A-9DB3-88890BE3D02C}" presName="spNode" presStyleCnt="0"/>
      <dgm:spPr/>
    </dgm:pt>
    <dgm:pt modelId="{F2B2001D-2FE3-0448-9AA1-F29BC54DB983}" type="pres">
      <dgm:prSet presAssocID="{6537C65D-6A2C-9141-8CDA-B2FFC9B9FE35}" presName="sibTrans" presStyleLbl="sibTrans1D1" presStyleIdx="0" presStyleCnt="4"/>
      <dgm:spPr/>
    </dgm:pt>
    <dgm:pt modelId="{6404918B-935F-8E40-8E77-4D8A0192E3AE}" type="pres">
      <dgm:prSet presAssocID="{A7D19078-2F31-6046-A67A-6891D06112E4}" presName="node" presStyleLbl="node1" presStyleIdx="1" presStyleCnt="4">
        <dgm:presLayoutVars>
          <dgm:bulletEnabled val="1"/>
        </dgm:presLayoutVars>
      </dgm:prSet>
      <dgm:spPr/>
    </dgm:pt>
    <dgm:pt modelId="{3E10AFBC-CB7B-6C4D-967F-609FF9FD0713}" type="pres">
      <dgm:prSet presAssocID="{A7D19078-2F31-6046-A67A-6891D06112E4}" presName="spNode" presStyleCnt="0"/>
      <dgm:spPr/>
    </dgm:pt>
    <dgm:pt modelId="{26B5B1EA-5AA4-7848-BDFF-A830CDA89D03}" type="pres">
      <dgm:prSet presAssocID="{AB89C492-D83E-6F49-BA3B-EAC8DCE114DF}" presName="sibTrans" presStyleLbl="sibTrans1D1" presStyleIdx="1" presStyleCnt="4"/>
      <dgm:spPr/>
    </dgm:pt>
    <dgm:pt modelId="{F6673BBD-4B90-5649-86D1-598679102580}" type="pres">
      <dgm:prSet presAssocID="{A17A5164-53C7-964D-B82C-62DA1646F651}" presName="node" presStyleLbl="node1" presStyleIdx="2" presStyleCnt="4">
        <dgm:presLayoutVars>
          <dgm:bulletEnabled val="1"/>
        </dgm:presLayoutVars>
      </dgm:prSet>
      <dgm:spPr/>
    </dgm:pt>
    <dgm:pt modelId="{168E3E1C-775F-2645-9F7A-8537DC83BA48}" type="pres">
      <dgm:prSet presAssocID="{A17A5164-53C7-964D-B82C-62DA1646F651}" presName="spNode" presStyleCnt="0"/>
      <dgm:spPr/>
    </dgm:pt>
    <dgm:pt modelId="{60B7B797-7820-F94D-8546-13DBBB7CEE17}" type="pres">
      <dgm:prSet presAssocID="{1A4F04EB-6A9D-E848-B7D7-4AB8F6421468}" presName="sibTrans" presStyleLbl="sibTrans1D1" presStyleIdx="2" presStyleCnt="4"/>
      <dgm:spPr/>
    </dgm:pt>
    <dgm:pt modelId="{B0C51EFE-3409-1045-A687-042255DA9479}" type="pres">
      <dgm:prSet presAssocID="{F902D798-A4A7-5246-9F54-43645E2DB08B}" presName="node" presStyleLbl="node1" presStyleIdx="3" presStyleCnt="4">
        <dgm:presLayoutVars>
          <dgm:bulletEnabled val="1"/>
        </dgm:presLayoutVars>
      </dgm:prSet>
      <dgm:spPr/>
    </dgm:pt>
    <dgm:pt modelId="{835FF01D-A62A-D842-A8C6-14E556F85E31}" type="pres">
      <dgm:prSet presAssocID="{F902D798-A4A7-5246-9F54-43645E2DB08B}" presName="spNode" presStyleCnt="0"/>
      <dgm:spPr/>
    </dgm:pt>
    <dgm:pt modelId="{E62B7A6B-1A12-5541-8206-E96FA0E3AAE9}" type="pres">
      <dgm:prSet presAssocID="{4F494626-01FC-D84C-8312-776C199DCF01}" presName="sibTrans" presStyleLbl="sibTrans1D1" presStyleIdx="3" presStyleCnt="4"/>
      <dgm:spPr/>
    </dgm:pt>
  </dgm:ptLst>
  <dgm:cxnLst>
    <dgm:cxn modelId="{64DC1409-254C-EF4C-B7D9-266CF897B7C1}" type="presOf" srcId="{F902D798-A4A7-5246-9F54-43645E2DB08B}" destId="{B0C51EFE-3409-1045-A687-042255DA9479}" srcOrd="0" destOrd="0" presId="urn:microsoft.com/office/officeart/2005/8/layout/cycle5"/>
    <dgm:cxn modelId="{60B4E719-F14D-4F46-8C62-2E1047284DD5}" type="presOf" srcId="{6537C65D-6A2C-9141-8CDA-B2FFC9B9FE35}" destId="{F2B2001D-2FE3-0448-9AA1-F29BC54DB983}" srcOrd="0" destOrd="0" presId="urn:microsoft.com/office/officeart/2005/8/layout/cycle5"/>
    <dgm:cxn modelId="{52B9D533-A8FC-0843-8800-5843D6EFA1C5}" type="presOf" srcId="{A7D19078-2F31-6046-A67A-6891D06112E4}" destId="{6404918B-935F-8E40-8E77-4D8A0192E3AE}" srcOrd="0" destOrd="0" presId="urn:microsoft.com/office/officeart/2005/8/layout/cycle5"/>
    <dgm:cxn modelId="{37A47A37-0B49-9C44-BAB5-D497EA1D6AC7}" type="presOf" srcId="{1A4F04EB-6A9D-E848-B7D7-4AB8F6421468}" destId="{60B7B797-7820-F94D-8546-13DBBB7CEE17}" srcOrd="0" destOrd="0" presId="urn:microsoft.com/office/officeart/2005/8/layout/cycle5"/>
    <dgm:cxn modelId="{331C9F5E-2F92-984D-BEFF-3EF02E03FCC0}" srcId="{6FABE6FF-DEFD-7545-A7A8-3F6A19AFA8D7}" destId="{C398FADE-5721-414A-9DB3-88890BE3D02C}" srcOrd="0" destOrd="0" parTransId="{7C49E71C-20AB-DF41-AAC8-249DD291C31D}" sibTransId="{6537C65D-6A2C-9141-8CDA-B2FFC9B9FE35}"/>
    <dgm:cxn modelId="{E8106A62-36B4-9E44-BE9C-4E4CFF5042A1}" type="presOf" srcId="{C398FADE-5721-414A-9DB3-88890BE3D02C}" destId="{AFE91DD7-44E9-264B-8200-9C21559BAF77}" srcOrd="0" destOrd="0" presId="urn:microsoft.com/office/officeart/2005/8/layout/cycle5"/>
    <dgm:cxn modelId="{186A2369-23EE-DA48-AB8C-C0C7DBC2BEB0}" srcId="{6FABE6FF-DEFD-7545-A7A8-3F6A19AFA8D7}" destId="{A7D19078-2F31-6046-A67A-6891D06112E4}" srcOrd="1" destOrd="0" parTransId="{1825158A-E754-554D-B022-F9522945F5A5}" sibTransId="{AB89C492-D83E-6F49-BA3B-EAC8DCE114DF}"/>
    <dgm:cxn modelId="{28D43B6E-8058-4B42-8967-C3D920BCD628}" type="presOf" srcId="{A17A5164-53C7-964D-B82C-62DA1646F651}" destId="{F6673BBD-4B90-5649-86D1-598679102580}" srcOrd="0" destOrd="0" presId="urn:microsoft.com/office/officeart/2005/8/layout/cycle5"/>
    <dgm:cxn modelId="{4E1B9470-5EAC-2240-AC4D-9E872853768F}" srcId="{6FABE6FF-DEFD-7545-A7A8-3F6A19AFA8D7}" destId="{F902D798-A4A7-5246-9F54-43645E2DB08B}" srcOrd="3" destOrd="0" parTransId="{E653C7D0-C81A-B74C-9DAF-C48A6C0E931E}" sibTransId="{4F494626-01FC-D84C-8312-776C199DCF01}"/>
    <dgm:cxn modelId="{EB6AAB77-CBBC-034A-8465-C29136C217C2}" type="presOf" srcId="{4F494626-01FC-D84C-8312-776C199DCF01}" destId="{E62B7A6B-1A12-5541-8206-E96FA0E3AAE9}" srcOrd="0" destOrd="0" presId="urn:microsoft.com/office/officeart/2005/8/layout/cycle5"/>
    <dgm:cxn modelId="{911B4F7C-FA04-8744-B436-1A98D3AB7061}" srcId="{6FABE6FF-DEFD-7545-A7A8-3F6A19AFA8D7}" destId="{A17A5164-53C7-964D-B82C-62DA1646F651}" srcOrd="2" destOrd="0" parTransId="{06B3229F-DE46-DA46-A31F-E796592C8B43}" sibTransId="{1A4F04EB-6A9D-E848-B7D7-4AB8F6421468}"/>
    <dgm:cxn modelId="{026BFDBF-3027-DA4E-B6A3-8019FD694D85}" type="presOf" srcId="{6FABE6FF-DEFD-7545-A7A8-3F6A19AFA8D7}" destId="{FB20E7E5-161E-3642-86AB-10B528C18CD2}" srcOrd="0" destOrd="0" presId="urn:microsoft.com/office/officeart/2005/8/layout/cycle5"/>
    <dgm:cxn modelId="{02435DF2-1A8C-FE49-A96B-2614D0545BCD}" type="presOf" srcId="{AB89C492-D83E-6F49-BA3B-EAC8DCE114DF}" destId="{26B5B1EA-5AA4-7848-BDFF-A830CDA89D03}" srcOrd="0" destOrd="0" presId="urn:microsoft.com/office/officeart/2005/8/layout/cycle5"/>
    <dgm:cxn modelId="{F816316F-CD7C-7746-8E8F-09AFBCFF1475}" type="presParOf" srcId="{FB20E7E5-161E-3642-86AB-10B528C18CD2}" destId="{AFE91DD7-44E9-264B-8200-9C21559BAF77}" srcOrd="0" destOrd="0" presId="urn:microsoft.com/office/officeart/2005/8/layout/cycle5"/>
    <dgm:cxn modelId="{3FB8D600-7D6E-764E-B1CB-9F8C6A22FDE1}" type="presParOf" srcId="{FB20E7E5-161E-3642-86AB-10B528C18CD2}" destId="{23418281-AD03-2142-8416-2D143696455C}" srcOrd="1" destOrd="0" presId="urn:microsoft.com/office/officeart/2005/8/layout/cycle5"/>
    <dgm:cxn modelId="{4E2AADCB-0DD3-4545-8016-EB39FDFBC1C4}" type="presParOf" srcId="{FB20E7E5-161E-3642-86AB-10B528C18CD2}" destId="{F2B2001D-2FE3-0448-9AA1-F29BC54DB983}" srcOrd="2" destOrd="0" presId="urn:microsoft.com/office/officeart/2005/8/layout/cycle5"/>
    <dgm:cxn modelId="{7C02FFFC-07DB-8548-AC0F-36B81BB5E9C6}" type="presParOf" srcId="{FB20E7E5-161E-3642-86AB-10B528C18CD2}" destId="{6404918B-935F-8E40-8E77-4D8A0192E3AE}" srcOrd="3" destOrd="0" presId="urn:microsoft.com/office/officeart/2005/8/layout/cycle5"/>
    <dgm:cxn modelId="{9015C354-2C64-AD47-859F-A28C79AE21AB}" type="presParOf" srcId="{FB20E7E5-161E-3642-86AB-10B528C18CD2}" destId="{3E10AFBC-CB7B-6C4D-967F-609FF9FD0713}" srcOrd="4" destOrd="0" presId="urn:microsoft.com/office/officeart/2005/8/layout/cycle5"/>
    <dgm:cxn modelId="{22D50960-7C06-4245-B2CE-AB462EAC905E}" type="presParOf" srcId="{FB20E7E5-161E-3642-86AB-10B528C18CD2}" destId="{26B5B1EA-5AA4-7848-BDFF-A830CDA89D03}" srcOrd="5" destOrd="0" presId="urn:microsoft.com/office/officeart/2005/8/layout/cycle5"/>
    <dgm:cxn modelId="{E4078D92-6A67-2C44-A566-15CA28674491}" type="presParOf" srcId="{FB20E7E5-161E-3642-86AB-10B528C18CD2}" destId="{F6673BBD-4B90-5649-86D1-598679102580}" srcOrd="6" destOrd="0" presId="urn:microsoft.com/office/officeart/2005/8/layout/cycle5"/>
    <dgm:cxn modelId="{02292C20-D592-844F-B9CD-369D33ACB4E3}" type="presParOf" srcId="{FB20E7E5-161E-3642-86AB-10B528C18CD2}" destId="{168E3E1C-775F-2645-9F7A-8537DC83BA48}" srcOrd="7" destOrd="0" presId="urn:microsoft.com/office/officeart/2005/8/layout/cycle5"/>
    <dgm:cxn modelId="{498A32C5-01CA-4445-A568-3C79108B88F6}" type="presParOf" srcId="{FB20E7E5-161E-3642-86AB-10B528C18CD2}" destId="{60B7B797-7820-F94D-8546-13DBBB7CEE17}" srcOrd="8" destOrd="0" presId="urn:microsoft.com/office/officeart/2005/8/layout/cycle5"/>
    <dgm:cxn modelId="{C3C66C69-897C-B74A-B199-63F98A5FF2BE}" type="presParOf" srcId="{FB20E7E5-161E-3642-86AB-10B528C18CD2}" destId="{B0C51EFE-3409-1045-A687-042255DA9479}" srcOrd="9" destOrd="0" presId="urn:microsoft.com/office/officeart/2005/8/layout/cycle5"/>
    <dgm:cxn modelId="{7BDD95D8-78C5-AB40-A190-D250A80414F9}" type="presParOf" srcId="{FB20E7E5-161E-3642-86AB-10B528C18CD2}" destId="{835FF01D-A62A-D842-A8C6-14E556F85E31}" srcOrd="10" destOrd="0" presId="urn:microsoft.com/office/officeart/2005/8/layout/cycle5"/>
    <dgm:cxn modelId="{984547EA-B2F8-074F-AF9C-E828BCE5142F}" type="presParOf" srcId="{FB20E7E5-161E-3642-86AB-10B528C18CD2}" destId="{E62B7A6B-1A12-5541-8206-E96FA0E3AAE9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E91DD7-44E9-264B-8200-9C21559BAF77}">
      <dsp:nvSpPr>
        <dsp:cNvPr id="0" name=""/>
        <dsp:cNvSpPr/>
      </dsp:nvSpPr>
      <dsp:spPr>
        <a:xfrm>
          <a:off x="1862667" y="1495"/>
          <a:ext cx="1554586" cy="1010481"/>
        </a:xfrm>
        <a:prstGeom prst="roundRect">
          <a:avLst/>
        </a:prstGeom>
        <a:solidFill>
          <a:schemeClr val="tx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Measure</a:t>
          </a:r>
        </a:p>
      </dsp:txBody>
      <dsp:txXfrm>
        <a:off x="1911995" y="50823"/>
        <a:ext cx="1455930" cy="911825"/>
      </dsp:txXfrm>
    </dsp:sp>
    <dsp:sp modelId="{F2B2001D-2FE3-0448-9AA1-F29BC54DB983}">
      <dsp:nvSpPr>
        <dsp:cNvPr id="0" name=""/>
        <dsp:cNvSpPr/>
      </dsp:nvSpPr>
      <dsp:spPr>
        <a:xfrm>
          <a:off x="971309" y="506736"/>
          <a:ext cx="3337302" cy="3337302"/>
        </a:xfrm>
        <a:custGeom>
          <a:avLst/>
          <a:gdLst/>
          <a:ahLst/>
          <a:cxnLst/>
          <a:rect l="0" t="0" r="0" b="0"/>
          <a:pathLst>
            <a:path>
              <a:moveTo>
                <a:pt x="2660314" y="326637"/>
              </a:moveTo>
              <a:arcTo wR="1668651" hR="1668651" stAng="18387723" swAng="1632864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04918B-935F-8E40-8E77-4D8A0192E3AE}">
      <dsp:nvSpPr>
        <dsp:cNvPr id="0" name=""/>
        <dsp:cNvSpPr/>
      </dsp:nvSpPr>
      <dsp:spPr>
        <a:xfrm>
          <a:off x="3531318" y="1670146"/>
          <a:ext cx="1554586" cy="1010481"/>
        </a:xfrm>
        <a:prstGeom prst="roundRect">
          <a:avLst/>
        </a:prstGeom>
        <a:solidFill>
          <a:schemeClr val="tx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Analyse</a:t>
          </a:r>
          <a:endParaRPr lang="en-US" sz="2600" kern="1200" dirty="0"/>
        </a:p>
      </dsp:txBody>
      <dsp:txXfrm>
        <a:off x="3580646" y="1719474"/>
        <a:ext cx="1455930" cy="911825"/>
      </dsp:txXfrm>
    </dsp:sp>
    <dsp:sp modelId="{26B5B1EA-5AA4-7848-BDFF-A830CDA89D03}">
      <dsp:nvSpPr>
        <dsp:cNvPr id="0" name=""/>
        <dsp:cNvSpPr/>
      </dsp:nvSpPr>
      <dsp:spPr>
        <a:xfrm>
          <a:off x="971309" y="506736"/>
          <a:ext cx="3337302" cy="3337302"/>
        </a:xfrm>
        <a:custGeom>
          <a:avLst/>
          <a:gdLst/>
          <a:ahLst/>
          <a:cxnLst/>
          <a:rect l="0" t="0" r="0" b="0"/>
          <a:pathLst>
            <a:path>
              <a:moveTo>
                <a:pt x="3164270" y="2408597"/>
              </a:moveTo>
              <a:arcTo wR="1668651" hR="1668651" stAng="1579413" swAng="1632864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673BBD-4B90-5649-86D1-598679102580}">
      <dsp:nvSpPr>
        <dsp:cNvPr id="0" name=""/>
        <dsp:cNvSpPr/>
      </dsp:nvSpPr>
      <dsp:spPr>
        <a:xfrm>
          <a:off x="1862667" y="3338797"/>
          <a:ext cx="1554586" cy="1010481"/>
        </a:xfrm>
        <a:prstGeom prst="roundRect">
          <a:avLst/>
        </a:prstGeom>
        <a:solidFill>
          <a:schemeClr val="tx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Prioritise</a:t>
          </a:r>
          <a:endParaRPr lang="en-US" sz="2600" kern="1200" dirty="0"/>
        </a:p>
      </dsp:txBody>
      <dsp:txXfrm>
        <a:off x="1911995" y="3388125"/>
        <a:ext cx="1455930" cy="911825"/>
      </dsp:txXfrm>
    </dsp:sp>
    <dsp:sp modelId="{60B7B797-7820-F94D-8546-13DBBB7CEE17}">
      <dsp:nvSpPr>
        <dsp:cNvPr id="0" name=""/>
        <dsp:cNvSpPr/>
      </dsp:nvSpPr>
      <dsp:spPr>
        <a:xfrm>
          <a:off x="971309" y="506736"/>
          <a:ext cx="3337302" cy="3337302"/>
        </a:xfrm>
        <a:custGeom>
          <a:avLst/>
          <a:gdLst/>
          <a:ahLst/>
          <a:cxnLst/>
          <a:rect l="0" t="0" r="0" b="0"/>
          <a:pathLst>
            <a:path>
              <a:moveTo>
                <a:pt x="676987" y="3010664"/>
              </a:moveTo>
              <a:arcTo wR="1668651" hR="1668651" stAng="7587723" swAng="1632864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C51EFE-3409-1045-A687-042255DA9479}">
      <dsp:nvSpPr>
        <dsp:cNvPr id="0" name=""/>
        <dsp:cNvSpPr/>
      </dsp:nvSpPr>
      <dsp:spPr>
        <a:xfrm>
          <a:off x="194016" y="1670146"/>
          <a:ext cx="1554586" cy="1010481"/>
        </a:xfrm>
        <a:prstGeom prst="roundRect">
          <a:avLst/>
        </a:prstGeom>
        <a:solidFill>
          <a:schemeClr val="tx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Act</a:t>
          </a:r>
        </a:p>
      </dsp:txBody>
      <dsp:txXfrm>
        <a:off x="243344" y="1719474"/>
        <a:ext cx="1455930" cy="911825"/>
      </dsp:txXfrm>
    </dsp:sp>
    <dsp:sp modelId="{E62B7A6B-1A12-5541-8206-E96FA0E3AAE9}">
      <dsp:nvSpPr>
        <dsp:cNvPr id="0" name=""/>
        <dsp:cNvSpPr/>
      </dsp:nvSpPr>
      <dsp:spPr>
        <a:xfrm>
          <a:off x="971309" y="506736"/>
          <a:ext cx="3337302" cy="3337302"/>
        </a:xfrm>
        <a:custGeom>
          <a:avLst/>
          <a:gdLst/>
          <a:ahLst/>
          <a:cxnLst/>
          <a:rect l="0" t="0" r="0" b="0"/>
          <a:pathLst>
            <a:path>
              <a:moveTo>
                <a:pt x="173032" y="928705"/>
              </a:moveTo>
              <a:arcTo wR="1668651" hR="1668651" stAng="12379413" swAng="1632864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0AE083-7FC8-8443-A922-00B2FD1852DB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37E1F-3775-3248-8A3C-D617F349C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313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37E1F-3775-3248-8A3C-D617F349CA1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422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37E1F-3775-3248-8A3C-D617F349CA1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524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37E1F-3775-3248-8A3C-D617F349CA1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44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37E1F-3775-3248-8A3C-D617F349CA1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413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37E1F-3775-3248-8A3C-D617F349CA1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204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16A1E-09E2-E240-AEE8-A8E7BF602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FF3585-42C8-444B-9646-F691B396F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2F15C-438A-CD4B-B4F3-752B94F5D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9A79-620F-F14F-89F6-29CBABBFA2F9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70D37-7062-6348-9368-9614824A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1B502-BD46-0443-8291-B189E994B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19E33-E421-D145-A96B-A68E47A1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08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F7EE8-1CED-4E4F-8B6C-5233E5A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22CD2-5C87-DB40-8F98-9234794DED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20DFC-04D6-1947-9C68-7D22341C0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9A79-620F-F14F-89F6-29CBABBFA2F9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BAA0C-4510-8D47-8751-DC72EC8AD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010AD-3684-D344-90B2-7CFEA64A2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19E33-E421-D145-A96B-A68E47A1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638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220AF4-524C-544A-B6B2-56C0F1BDBE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1C051D-705F-C94D-9914-BF10972AA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009F7-8D14-2F49-AC1F-C8C38E28A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9A79-620F-F14F-89F6-29CBABBFA2F9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C7AD0-5C13-A34A-A3B3-75FAB52F9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1B8A2-4537-5E4F-92CA-F0684E263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19E33-E421-D145-A96B-A68E47A1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677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32EAD-EE3B-5147-BEDD-CF9F6BEF6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BE9E6-9AB2-5E40-A482-4C1CB8EB6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E5EDC-B158-B04C-9E41-9E7D79DA4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9A79-620F-F14F-89F6-29CBABBFA2F9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1103B-4265-114F-B0A3-78A8D9740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9CBA9-836D-384F-90D3-3CFF595FF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19E33-E421-D145-A96B-A68E47A1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531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177AD-9438-144D-9E0B-B17AA46E1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6FF86-0E29-484F-8537-21C8033B6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09CCA-8978-1D47-9D0A-7BA71FA9A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9A79-620F-F14F-89F6-29CBABBFA2F9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2B5C1-EACC-7C45-A8E5-C0BD3A10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B7391-96CC-3140-A8B8-75535942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19E33-E421-D145-A96B-A68E47A1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655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99311-8DE1-8544-9032-CA77D9FB2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2FAA4-CDF2-0942-B67F-23D1FC8A3C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545B6A-503B-2A4A-9504-6248C2B65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F7D55-9441-0743-9DC8-FACC142A8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9A79-620F-F14F-89F6-29CBABBFA2F9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A64BB-9A31-6D44-8F8A-9DB11D30D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C42EE-6688-044E-86E4-0D7136EA4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19E33-E421-D145-A96B-A68E47A1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539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00629-E3DA-9240-8839-2C1AF9CDB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82572-31A0-184E-A48F-156ACDC8F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01521-50F8-0C44-ACA4-1BE66767E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BCEFA7-AA28-E642-902B-968660E28C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0008F1-A5A1-744A-8534-EF6D601B9C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8965C9-974E-B749-9706-E52B4A638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9A79-620F-F14F-89F6-29CBABBFA2F9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D7916E-CE13-6E43-BF6E-1FFED82FB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58EBC6-F19E-874F-A15D-80FC19D59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19E33-E421-D145-A96B-A68E47A1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444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F41E2-A586-6444-B605-905ED191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18A146-42AB-2D42-898D-221AC8F55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9A79-620F-F14F-89F6-29CBABBFA2F9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8F497C-D7DE-4C47-9F13-73B204178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D214C-D3B6-5348-B073-139EB374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19E33-E421-D145-A96B-A68E47A1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177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9C6282-266C-884A-BB7B-056E2CA3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9A79-620F-F14F-89F6-29CBABBFA2F9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D0CF1-7694-B54E-8122-471B76AFC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29A3-9515-FF4A-B1B0-57C723D5A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19E33-E421-D145-A96B-A68E47A1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892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1A52C-7C40-D24E-A123-C4A568263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EF785-1F6C-3446-9CE5-C35F7AFCB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C0B9CF-848C-B645-9DA1-A2966E8041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8B61C-D8A7-0948-9752-52ED9A06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9A79-620F-F14F-89F6-29CBABBFA2F9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A4ADA-B109-7B4F-B53A-EDB01EC7B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F3AF4-5B0D-8749-91A4-4093D814D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19E33-E421-D145-A96B-A68E47A1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03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63DB0-5DEB-B143-955B-467F5735E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0D1397-41C0-2B49-9A98-B8D4E2229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7A77B-F394-2F4E-BAD6-C5C0A7995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7BB0D4-CE64-F049-8948-B988BE19C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9A79-620F-F14F-89F6-29CBABBFA2F9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392B8-E0A0-3541-905C-1787AD00C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4AE58-FE62-294B-B065-978EDE327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19E33-E421-D145-A96B-A68E47A1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581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6CEB16-AE68-9646-8096-D40A98BE7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0B93A-5E25-034F-BB74-E8EFC5534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7EFA8-C920-2B48-AE18-140683473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F9A79-620F-F14F-89F6-29CBABBFA2F9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7E3B6-3A16-7541-90C1-8CDE8410F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E81E9-5FD3-E64B-B8E6-0C4D843AD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19E33-E421-D145-A96B-A68E47A1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54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pn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7.tiff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3A799-7294-9E49-AF6B-6F6D635CD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4302" y="1122363"/>
            <a:ext cx="10171011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Actions from </a:t>
            </a:r>
            <a:r>
              <a:rPr lang="en-GB" dirty="0">
                <a:solidFill>
                  <a:srgbClr val="FF0000"/>
                </a:solidFill>
              </a:rPr>
              <a:t>&lt;Insert country name&gt; </a:t>
            </a:r>
            <a:r>
              <a:rPr lang="en-GB" dirty="0"/>
              <a:t>National Cyber Risk Assessment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09DFF-B239-8243-9209-BFA53EF49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487" y="3602037"/>
            <a:ext cx="10874826" cy="260084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endParaRPr lang="en-GB" dirty="0"/>
          </a:p>
          <a:p>
            <a:r>
              <a:rPr lang="en-GB" sz="5400" dirty="0">
                <a:solidFill>
                  <a:srgbClr val="FF0000"/>
                </a:solidFill>
              </a:rPr>
              <a:t>&lt;Insert action statement e.g. Let’s discuss!&gt;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&lt;Insert date of presentation e.g. Month / Year&gt;</a:t>
            </a:r>
          </a:p>
        </p:txBody>
      </p:sp>
    </p:spTree>
    <p:extLst>
      <p:ext uri="{BB962C8B-B14F-4D97-AF65-F5344CB8AC3E}">
        <p14:creationId xmlns:p14="http://schemas.microsoft.com/office/powerpoint/2010/main" val="83665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05318-F7AA-8341-9B30-8C3E89D6D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main perceived cyber threat vector is </a:t>
            </a:r>
            <a:r>
              <a:rPr lang="en-GB" dirty="0">
                <a:solidFill>
                  <a:srgbClr val="FF0000"/>
                </a:solidFill>
              </a:rPr>
              <a:t>&lt;insert top cyber threat vector&gt;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74654A3-78A9-2945-89DB-24E62185F2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4345904"/>
              </p:ext>
            </p:extLst>
          </p:nvPr>
        </p:nvGraphicFramePr>
        <p:xfrm>
          <a:off x="1427534" y="1688043"/>
          <a:ext cx="8935666" cy="4512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40DF2D3-340A-4A41-A31E-C144008BD8CD}"/>
              </a:ext>
            </a:extLst>
          </p:cNvPr>
          <p:cNvSpPr txBox="1"/>
          <p:nvPr/>
        </p:nvSpPr>
        <p:spPr>
          <a:xfrm>
            <a:off x="2050861" y="6292820"/>
            <a:ext cx="8312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[Replace with picture of Summary threat vector from analytic spreadsheet]</a:t>
            </a:r>
          </a:p>
        </p:txBody>
      </p:sp>
    </p:spTree>
    <p:extLst>
      <p:ext uri="{BB962C8B-B14F-4D97-AF65-F5344CB8AC3E}">
        <p14:creationId xmlns:p14="http://schemas.microsoft.com/office/powerpoint/2010/main" val="3365674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05318-F7AA-8341-9B30-8C3E89D6D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main perceived cyber threat actor is </a:t>
            </a:r>
            <a:r>
              <a:rPr lang="en-GB" dirty="0">
                <a:solidFill>
                  <a:srgbClr val="FF0000"/>
                </a:solidFill>
              </a:rPr>
              <a:t>&lt;insert top cyber threat actor&gt;</a:t>
            </a:r>
            <a:endParaRPr lang="en-GB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CE11BFD-4572-FC4F-A640-F93AFE3354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0781666"/>
              </p:ext>
            </p:extLst>
          </p:nvPr>
        </p:nvGraphicFramePr>
        <p:xfrm>
          <a:off x="1223208" y="1539240"/>
          <a:ext cx="9745584" cy="4753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189EF84-2914-814B-A194-9F664B89C317}"/>
              </a:ext>
            </a:extLst>
          </p:cNvPr>
          <p:cNvSpPr txBox="1"/>
          <p:nvPr/>
        </p:nvSpPr>
        <p:spPr>
          <a:xfrm>
            <a:off x="2050861" y="6292820"/>
            <a:ext cx="8312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[Replace with picture of Summary threat actor from analytic spreadsheet]</a:t>
            </a:r>
          </a:p>
        </p:txBody>
      </p:sp>
    </p:spTree>
    <p:extLst>
      <p:ext uri="{BB962C8B-B14F-4D97-AF65-F5344CB8AC3E}">
        <p14:creationId xmlns:p14="http://schemas.microsoft.com/office/powerpoint/2010/main" val="2246187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8C5BB-3941-AB47-9205-BEAC94310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use of threat intelligence appears </a:t>
            </a:r>
            <a:r>
              <a:rPr lang="en-GB" dirty="0">
                <a:solidFill>
                  <a:srgbClr val="FF0000"/>
                </a:solidFill>
              </a:rPr>
              <a:t>&lt;sensible / too high / too low&gt;</a:t>
            </a:r>
            <a:r>
              <a:rPr lang="en-GB" dirty="0"/>
              <a:t> given the threat levels perceived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42C447-EDD0-594D-A827-3C6CA50BC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38544" y="1825625"/>
            <a:ext cx="4515255" cy="4351338"/>
          </a:xfrm>
        </p:spPr>
        <p:txBody>
          <a:bodyPr>
            <a:normAutofit fontScale="92500"/>
          </a:bodyPr>
          <a:lstStyle/>
          <a:p>
            <a:r>
              <a:rPr lang="en-GB" dirty="0"/>
              <a:t>Overall the threat was rated as </a:t>
            </a:r>
            <a:r>
              <a:rPr lang="en-GB" dirty="0">
                <a:solidFill>
                  <a:srgbClr val="FF0000"/>
                </a:solidFill>
              </a:rPr>
              <a:t>&lt;high / medium / low&gt;, </a:t>
            </a:r>
            <a:r>
              <a:rPr lang="en-GB" dirty="0"/>
              <a:t>with </a:t>
            </a:r>
            <a:r>
              <a:rPr lang="en-GB" dirty="0">
                <a:solidFill>
                  <a:srgbClr val="FF0000"/>
                </a:solidFill>
              </a:rPr>
              <a:t>&lt;insert sector name&gt; </a:t>
            </a:r>
            <a:r>
              <a:rPr lang="en-GB" dirty="0"/>
              <a:t>sector looking most threatened.</a:t>
            </a:r>
          </a:p>
          <a:p>
            <a:r>
              <a:rPr lang="en-GB" dirty="0">
                <a:solidFill>
                  <a:srgbClr val="FF0000"/>
                </a:solidFill>
              </a:rPr>
              <a:t>&lt;All / However only&gt; &lt;name of sector(s)&gt; </a:t>
            </a:r>
            <a:r>
              <a:rPr lang="en-GB" dirty="0"/>
              <a:t>sector(s) appear to value threat intelligence</a:t>
            </a:r>
          </a:p>
          <a:p>
            <a:r>
              <a:rPr lang="en-GB" dirty="0"/>
              <a:t>(We have started looking into additional and/or better TI for </a:t>
            </a:r>
            <a:r>
              <a:rPr lang="en-GB" dirty="0">
                <a:solidFill>
                  <a:srgbClr val="FF0000"/>
                </a:solidFill>
              </a:rPr>
              <a:t>&lt;Name of sector&gt; </a:t>
            </a:r>
            <a:r>
              <a:rPr lang="en-GB" dirty="0"/>
              <a:t>sector)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EA8FB1F-985A-054C-B129-1BD5020351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6049373"/>
              </p:ext>
            </p:extLst>
          </p:nvPr>
        </p:nvGraphicFramePr>
        <p:xfrm>
          <a:off x="489882" y="1979816"/>
          <a:ext cx="5750412" cy="4197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BB21766-E958-6243-B857-9321611A45B9}"/>
              </a:ext>
            </a:extLst>
          </p:cNvPr>
          <p:cNvSpPr txBox="1"/>
          <p:nvPr/>
        </p:nvSpPr>
        <p:spPr>
          <a:xfrm>
            <a:off x="206821" y="6266036"/>
            <a:ext cx="8312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[Replace with picture of Threat Intelligence from analytic spreadsheet]</a:t>
            </a:r>
          </a:p>
        </p:txBody>
      </p:sp>
    </p:spTree>
    <p:extLst>
      <p:ext uri="{BB962C8B-B14F-4D97-AF65-F5344CB8AC3E}">
        <p14:creationId xmlns:p14="http://schemas.microsoft.com/office/powerpoint/2010/main" val="90676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800C8-0CA6-2945-8BBE-525E644C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Our critical infrastructure is exposed to </a:t>
            </a:r>
            <a:r>
              <a:rPr lang="en-GB" dirty="0">
                <a:solidFill>
                  <a:srgbClr val="FF0000"/>
                </a:solidFill>
              </a:rPr>
              <a:t>&lt;a few / critical / sector-specific&gt;</a:t>
            </a:r>
            <a:r>
              <a:rPr lang="en-GB" dirty="0"/>
              <a:t> cyber vulnerabilities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3C4CFE-D903-7649-AF3A-BFBB7AED1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18314" y="1825625"/>
            <a:ext cx="3813243" cy="477459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We are seeing an </a:t>
            </a:r>
            <a:r>
              <a:rPr lang="en-GB" dirty="0">
                <a:solidFill>
                  <a:srgbClr val="FF0000"/>
                </a:solidFill>
              </a:rPr>
              <a:t>&lt;honest / optimistic&gt;</a:t>
            </a:r>
            <a:r>
              <a:rPr lang="en-GB" dirty="0"/>
              <a:t> spread of vulnerabilities.</a:t>
            </a:r>
          </a:p>
          <a:p>
            <a:r>
              <a:rPr lang="en-GB" dirty="0"/>
              <a:t>There are </a:t>
            </a:r>
            <a:r>
              <a:rPr lang="en-GB" dirty="0">
                <a:solidFill>
                  <a:srgbClr val="FF0000"/>
                </a:solidFill>
              </a:rPr>
              <a:t>&lt;few / many&gt; </a:t>
            </a:r>
            <a:r>
              <a:rPr lang="en-GB" dirty="0"/>
              <a:t>systems rated as </a:t>
            </a:r>
            <a:r>
              <a:rPr lang="en-GB" dirty="0">
                <a:solidFill>
                  <a:srgbClr val="FF0000"/>
                </a:solidFill>
              </a:rPr>
              <a:t>&lt;somewhat / particularly&gt; </a:t>
            </a:r>
            <a:r>
              <a:rPr lang="en-GB" dirty="0"/>
              <a:t>vulnerable, especially around </a:t>
            </a:r>
            <a:r>
              <a:rPr lang="en-GB" dirty="0">
                <a:solidFill>
                  <a:srgbClr val="FF0000"/>
                </a:solidFill>
              </a:rPr>
              <a:t>&lt;vulnerability name&gt; </a:t>
            </a:r>
            <a:r>
              <a:rPr lang="en-GB" dirty="0"/>
              <a:t>and </a:t>
            </a:r>
            <a:r>
              <a:rPr lang="en-GB" dirty="0">
                <a:solidFill>
                  <a:srgbClr val="FF0000"/>
                </a:solidFill>
              </a:rPr>
              <a:t>&lt;vulnerability name&gt;. </a:t>
            </a:r>
          </a:p>
          <a:p>
            <a:r>
              <a:rPr lang="en-GB" dirty="0"/>
              <a:t>It is </a:t>
            </a:r>
            <a:r>
              <a:rPr lang="en-GB" dirty="0">
                <a:solidFill>
                  <a:srgbClr val="FF0000"/>
                </a:solidFill>
              </a:rPr>
              <a:t>&lt;usual / unusual&gt; </a:t>
            </a:r>
            <a:r>
              <a:rPr lang="en-GB" dirty="0"/>
              <a:t>to see so </a:t>
            </a:r>
            <a:r>
              <a:rPr lang="en-GB" dirty="0">
                <a:solidFill>
                  <a:srgbClr val="FF0000"/>
                </a:solidFill>
              </a:rPr>
              <a:t>&lt;few / many&gt; </a:t>
            </a:r>
            <a:r>
              <a:rPr lang="en-GB" dirty="0"/>
              <a:t>vulnerabilities around </a:t>
            </a:r>
            <a:r>
              <a:rPr lang="en-GB" dirty="0">
                <a:solidFill>
                  <a:srgbClr val="FF0000"/>
                </a:solidFill>
              </a:rPr>
              <a:t>&lt;vulnerability name&gt; </a:t>
            </a:r>
            <a:r>
              <a:rPr lang="en-GB" dirty="0"/>
              <a:t>and </a:t>
            </a:r>
            <a:r>
              <a:rPr lang="en-GB" dirty="0">
                <a:solidFill>
                  <a:srgbClr val="FF0000"/>
                </a:solidFill>
              </a:rPr>
              <a:t>&lt;vulnerability name&gt;. </a:t>
            </a:r>
            <a:endParaRPr lang="en-GB" dirty="0"/>
          </a:p>
          <a:p>
            <a:r>
              <a:rPr lang="en-GB" dirty="0"/>
              <a:t>(We are already following-up with those companies with the greatest vulnerabilities)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5F6E375-B790-EA4E-8A4F-5D537E2B4A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0367560"/>
              </p:ext>
            </p:extLst>
          </p:nvPr>
        </p:nvGraphicFramePr>
        <p:xfrm>
          <a:off x="214204" y="1979579"/>
          <a:ext cx="7417145" cy="3927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1491FE4-09F0-6D40-BE95-D973D4D93E3D}"/>
              </a:ext>
            </a:extLst>
          </p:cNvPr>
          <p:cNvSpPr txBox="1"/>
          <p:nvPr/>
        </p:nvSpPr>
        <p:spPr>
          <a:xfrm>
            <a:off x="206821" y="6266036"/>
            <a:ext cx="8312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[Replace with picture of vulnerabilities from analytic spreadsheet]</a:t>
            </a:r>
          </a:p>
        </p:txBody>
      </p:sp>
    </p:spTree>
    <p:extLst>
      <p:ext uri="{BB962C8B-B14F-4D97-AF65-F5344CB8AC3E}">
        <p14:creationId xmlns:p14="http://schemas.microsoft.com/office/powerpoint/2010/main" val="300733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58B90-7C1F-E347-8A0C-B4A709D69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Vulnerabilities in the </a:t>
            </a:r>
            <a:r>
              <a:rPr lang="en-GB" dirty="0">
                <a:solidFill>
                  <a:srgbClr val="FF0000"/>
                </a:solidFill>
              </a:rPr>
              <a:t>&lt;name of sector&gt; </a:t>
            </a:r>
            <a:r>
              <a:rPr lang="en-GB" dirty="0"/>
              <a:t>and </a:t>
            </a:r>
            <a:r>
              <a:rPr lang="en-GB" dirty="0">
                <a:solidFill>
                  <a:srgbClr val="FF0000"/>
                </a:solidFill>
              </a:rPr>
              <a:t>&lt;name of sector&gt; </a:t>
            </a:r>
            <a:r>
              <a:rPr lang="en-GB" dirty="0"/>
              <a:t>sectors need the greatest attention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274E04-FFAE-B940-B2DA-8351B3014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159" y="5918536"/>
            <a:ext cx="10777176" cy="86793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Though there are many areas where vulnerabilities are present we suspect we will focus our resources on </a:t>
            </a:r>
            <a:r>
              <a:rPr lang="en-GB" dirty="0">
                <a:solidFill>
                  <a:srgbClr val="FF0000"/>
                </a:solidFill>
              </a:rPr>
              <a:t>&lt;vulnerability name&gt; </a:t>
            </a:r>
            <a:r>
              <a:rPr lang="en-GB" dirty="0"/>
              <a:t>and </a:t>
            </a:r>
            <a:r>
              <a:rPr lang="en-GB" dirty="0">
                <a:solidFill>
                  <a:srgbClr val="FF0000"/>
                </a:solidFill>
              </a:rPr>
              <a:t>&lt;vulnerability name&gt;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CB4CF4D-529D-404A-992F-8B892EF1028C}"/>
              </a:ext>
            </a:extLst>
          </p:cNvPr>
          <p:cNvGrpSpPr/>
          <p:nvPr/>
        </p:nvGrpSpPr>
        <p:grpSpPr>
          <a:xfrm>
            <a:off x="-194397" y="1875409"/>
            <a:ext cx="12292084" cy="3889569"/>
            <a:chOff x="-194397" y="1875409"/>
            <a:chExt cx="12292084" cy="388956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56836E7-1B10-534C-9DEB-CA26D94FFB6F}"/>
                </a:ext>
              </a:extLst>
            </p:cNvPr>
            <p:cNvGrpSpPr/>
            <p:nvPr/>
          </p:nvGrpSpPr>
          <p:grpSpPr>
            <a:xfrm>
              <a:off x="550024" y="1884341"/>
              <a:ext cx="1167552" cy="1778545"/>
              <a:chOff x="545271" y="2024198"/>
              <a:chExt cx="1167552" cy="1778545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35DA83F6-02CF-2F40-9BA7-6D464E719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5271" y="2024198"/>
                <a:ext cx="1167552" cy="1252245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E8E3709-2F9F-FC41-852A-EBB54917B327}"/>
                  </a:ext>
                </a:extLst>
              </p:cNvPr>
              <p:cNvSpPr txBox="1"/>
              <p:nvPr/>
            </p:nvSpPr>
            <p:spPr>
              <a:xfrm>
                <a:off x="665171" y="3279523"/>
                <a:ext cx="9200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/>
                  <a:t>Network Security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94F0964-97BF-404F-904B-4629D9695BB0}"/>
                </a:ext>
              </a:extLst>
            </p:cNvPr>
            <p:cNvGrpSpPr/>
            <p:nvPr/>
          </p:nvGrpSpPr>
          <p:grpSpPr>
            <a:xfrm>
              <a:off x="3146002" y="3986919"/>
              <a:ext cx="1167552" cy="1770897"/>
              <a:chOff x="1837771" y="2035784"/>
              <a:chExt cx="1167552" cy="177089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A55C495-FF69-4C43-A1AE-F2CE4521C0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7771" y="2035784"/>
                <a:ext cx="1167552" cy="1252245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BB71F0B-C979-0245-AC46-C32610CDF5B5}"/>
                  </a:ext>
                </a:extLst>
              </p:cNvPr>
              <p:cNvSpPr txBox="1"/>
              <p:nvPr/>
            </p:nvSpPr>
            <p:spPr>
              <a:xfrm>
                <a:off x="1911961" y="3283461"/>
                <a:ext cx="10191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/>
                  <a:t>User education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4C98C08-9D98-CF46-B6BB-34CBB531CCB8}"/>
                </a:ext>
              </a:extLst>
            </p:cNvPr>
            <p:cNvGrpSpPr/>
            <p:nvPr/>
          </p:nvGrpSpPr>
          <p:grpSpPr>
            <a:xfrm>
              <a:off x="3149179" y="1884341"/>
              <a:ext cx="1169738" cy="1784351"/>
              <a:chOff x="3150272" y="2034652"/>
              <a:chExt cx="1169738" cy="178435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1BB9672-F92A-C940-808C-152F3E8255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50272" y="2034652"/>
                <a:ext cx="1167552" cy="1252245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EE0C45D-79D6-9548-904F-22752966B155}"/>
                  </a:ext>
                </a:extLst>
              </p:cNvPr>
              <p:cNvSpPr txBox="1"/>
              <p:nvPr/>
            </p:nvSpPr>
            <p:spPr>
              <a:xfrm>
                <a:off x="3155922" y="3295783"/>
                <a:ext cx="11640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/>
                  <a:t>Malware prevention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57EA11F-9377-8C4E-9DD4-6A8E2FA27A57}"/>
                </a:ext>
              </a:extLst>
            </p:cNvPr>
            <p:cNvGrpSpPr/>
            <p:nvPr/>
          </p:nvGrpSpPr>
          <p:grpSpPr>
            <a:xfrm>
              <a:off x="5685033" y="3974363"/>
              <a:ext cx="1222926" cy="1783453"/>
              <a:chOff x="4410099" y="2035784"/>
              <a:chExt cx="1222926" cy="1783453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01C7C4E-C1BA-8648-9CF7-3662E73CB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36899" y="2035784"/>
                <a:ext cx="1177775" cy="126320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517125E-E3E1-734A-A114-E0D973F5ED66}"/>
                  </a:ext>
                </a:extLst>
              </p:cNvPr>
              <p:cNvSpPr txBox="1"/>
              <p:nvPr/>
            </p:nvSpPr>
            <p:spPr>
              <a:xfrm>
                <a:off x="4410099" y="3296017"/>
                <a:ext cx="12229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/>
                  <a:t>Removable media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D5CAA7A-69AF-B346-8AD1-C8F10F3EBEE6}"/>
                </a:ext>
              </a:extLst>
            </p:cNvPr>
            <p:cNvGrpSpPr/>
            <p:nvPr/>
          </p:nvGrpSpPr>
          <p:grpSpPr>
            <a:xfrm>
              <a:off x="507371" y="3989946"/>
              <a:ext cx="1203918" cy="1775032"/>
              <a:chOff x="-763544" y="2020798"/>
              <a:chExt cx="1203918" cy="177503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E979862-AE2E-AE42-A48F-9166BAB982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39351" y="2020798"/>
                <a:ext cx="1167552" cy="1252245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BB38EFD-6850-EA44-8157-6D893991219A}"/>
                  </a:ext>
                </a:extLst>
              </p:cNvPr>
              <p:cNvSpPr txBox="1"/>
              <p:nvPr/>
            </p:nvSpPr>
            <p:spPr>
              <a:xfrm>
                <a:off x="-763544" y="3272610"/>
                <a:ext cx="12039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/>
                  <a:t>Secure configuration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F517A9B-1931-144E-A3A5-EA51C79B8A4D}"/>
                </a:ext>
              </a:extLst>
            </p:cNvPr>
            <p:cNvGrpSpPr/>
            <p:nvPr/>
          </p:nvGrpSpPr>
          <p:grpSpPr>
            <a:xfrm>
              <a:off x="10958157" y="4104009"/>
              <a:ext cx="1011273" cy="1640247"/>
              <a:chOff x="9633357" y="2192969"/>
              <a:chExt cx="1011273" cy="1640247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7AA4A4B-BE13-8E40-B7ED-69B9A3619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33357" y="2192969"/>
                <a:ext cx="1011273" cy="1117027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BBBA938-B097-3243-879D-99E3C7AFE220}"/>
                  </a:ext>
                </a:extLst>
              </p:cNvPr>
              <p:cNvSpPr txBox="1"/>
              <p:nvPr/>
            </p:nvSpPr>
            <p:spPr>
              <a:xfrm>
                <a:off x="9694923" y="3309996"/>
                <a:ext cx="8881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/>
                  <a:t>User privileges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7BABC30-608C-8442-ACA4-4380B3012F2F}"/>
                </a:ext>
              </a:extLst>
            </p:cNvPr>
            <p:cNvGrpSpPr/>
            <p:nvPr/>
          </p:nvGrpSpPr>
          <p:grpSpPr>
            <a:xfrm>
              <a:off x="5742303" y="1875409"/>
              <a:ext cx="1210182" cy="1779830"/>
              <a:chOff x="5736164" y="2048506"/>
              <a:chExt cx="1210182" cy="177983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ADA2216-2C1B-8442-8B69-CE2B14C6E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54591" y="2048506"/>
                <a:ext cx="1173328" cy="1250613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325B026-6AC3-8347-8065-36E930D64280}"/>
                  </a:ext>
                </a:extLst>
              </p:cNvPr>
              <p:cNvSpPr txBox="1"/>
              <p:nvPr/>
            </p:nvSpPr>
            <p:spPr>
              <a:xfrm>
                <a:off x="5736164" y="3305116"/>
                <a:ext cx="12101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/>
                  <a:t>Incident Management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E27C752-4A6D-C24B-9526-65A51C0E79E1}"/>
                </a:ext>
              </a:extLst>
            </p:cNvPr>
            <p:cNvGrpSpPr/>
            <p:nvPr/>
          </p:nvGrpSpPr>
          <p:grpSpPr>
            <a:xfrm>
              <a:off x="8468399" y="4110132"/>
              <a:ext cx="1173328" cy="1434281"/>
              <a:chOff x="7081468" y="2178612"/>
              <a:chExt cx="1173328" cy="143428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3E2CE3D-74C9-9D4F-B858-978A4864A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81468" y="2178612"/>
                <a:ext cx="1173328" cy="1118040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1CF6381-D602-EB40-8B88-9575C340BADC}"/>
                  </a:ext>
                </a:extLst>
              </p:cNvPr>
              <p:cNvSpPr txBox="1"/>
              <p:nvPr/>
            </p:nvSpPr>
            <p:spPr>
              <a:xfrm>
                <a:off x="7164693" y="3305116"/>
                <a:ext cx="100687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dirty="0"/>
                  <a:t>Monitoring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9BB9EE0-1465-D14B-A56F-A70210BCB3D8}"/>
                </a:ext>
              </a:extLst>
            </p:cNvPr>
            <p:cNvGrpSpPr/>
            <p:nvPr/>
          </p:nvGrpSpPr>
          <p:grpSpPr>
            <a:xfrm>
              <a:off x="8452844" y="1950394"/>
              <a:ext cx="1208371" cy="1914236"/>
              <a:chOff x="8422804" y="2130650"/>
              <a:chExt cx="1208371" cy="191423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0C7E5E7-D02C-1C41-A5F3-1FDCF9C918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22804" y="2130650"/>
                <a:ext cx="1167552" cy="1179346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5337486-BBE8-924D-A8E1-4D7E4B8952AE}"/>
                  </a:ext>
                </a:extLst>
              </p:cNvPr>
              <p:cNvSpPr txBox="1"/>
              <p:nvPr/>
            </p:nvSpPr>
            <p:spPr>
              <a:xfrm>
                <a:off x="8482885" y="3306222"/>
                <a:ext cx="114829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/>
                  <a:t>Home &amp; mobile working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8B91DD4-6A58-E349-B3F2-363AFD7EC8DE}"/>
                </a:ext>
              </a:extLst>
            </p:cNvPr>
            <p:cNvGrpSpPr/>
            <p:nvPr/>
          </p:nvGrpSpPr>
          <p:grpSpPr>
            <a:xfrm>
              <a:off x="10673621" y="1877146"/>
              <a:ext cx="1424066" cy="1990075"/>
              <a:chOff x="10669071" y="2062412"/>
              <a:chExt cx="1424066" cy="1990075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4D0938F-FA08-6049-94DA-6B5C067995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97328" y="2062412"/>
                <a:ext cx="1167552" cy="1252245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417E1F6-6E04-0247-A08C-0583EF41D411}"/>
                  </a:ext>
                </a:extLst>
              </p:cNvPr>
              <p:cNvSpPr txBox="1"/>
              <p:nvPr/>
            </p:nvSpPr>
            <p:spPr>
              <a:xfrm>
                <a:off x="10669071" y="3313823"/>
                <a:ext cx="142406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/>
                  <a:t>Risk management regime</a:t>
                </a:r>
              </a:p>
            </p:txBody>
          </p:sp>
        </p:grp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CC48935-0F6C-7A40-89ED-A5E33441D0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94397" y="5218275"/>
              <a:ext cx="12292084" cy="226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8AC3737A-2660-2548-8AFE-E156DCBE98C4}"/>
              </a:ext>
            </a:extLst>
          </p:cNvPr>
          <p:cNvSpPr/>
          <p:nvPr/>
        </p:nvSpPr>
        <p:spPr>
          <a:xfrm>
            <a:off x="440074" y="1838392"/>
            <a:ext cx="1386357" cy="1988024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F42D8999-795B-234C-8B18-AF1FFB1EC3BE}"/>
              </a:ext>
            </a:extLst>
          </p:cNvPr>
          <p:cNvSpPr/>
          <p:nvPr/>
        </p:nvSpPr>
        <p:spPr>
          <a:xfrm>
            <a:off x="8361884" y="1851408"/>
            <a:ext cx="1386357" cy="1988024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765A878-4AA9-6E46-8EBE-69657649FF86}"/>
              </a:ext>
            </a:extLst>
          </p:cNvPr>
          <p:cNvSpPr txBox="1"/>
          <p:nvPr/>
        </p:nvSpPr>
        <p:spPr>
          <a:xfrm>
            <a:off x="2511238" y="3684824"/>
            <a:ext cx="6001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[Put red boxes around vulnerabilities of interest]</a:t>
            </a:r>
          </a:p>
        </p:txBody>
      </p:sp>
    </p:spTree>
    <p:extLst>
      <p:ext uri="{BB962C8B-B14F-4D97-AF65-F5344CB8AC3E}">
        <p14:creationId xmlns:p14="http://schemas.microsoft.com/office/powerpoint/2010/main" val="1046344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71BA4-B0CF-024C-8D0F-3A76A015D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 the worst case scenarios the impact would be </a:t>
            </a:r>
            <a:r>
              <a:rPr lang="en-GB" dirty="0">
                <a:solidFill>
                  <a:srgbClr val="FF0000"/>
                </a:solidFill>
              </a:rPr>
              <a:t>&lt;catastrophic / massive / manageable / minimal&gt;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24EEF-A972-9F4F-8B78-716F3F8B60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3484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An example worst case description was: 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&lt;“insert sanitised example of worst case scenario that had big financial implications”&gt;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14FF989-11B7-8D41-A0EA-F0F7B3AC41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5932254"/>
              </p:ext>
            </p:extLst>
          </p:nvPr>
        </p:nvGraphicFramePr>
        <p:xfrm>
          <a:off x="5437383" y="1942685"/>
          <a:ext cx="6415770" cy="4419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0BF225-0EC6-1242-B4B0-B581458647BC}"/>
              </a:ext>
            </a:extLst>
          </p:cNvPr>
          <p:cNvSpPr txBox="1"/>
          <p:nvPr/>
        </p:nvSpPr>
        <p:spPr>
          <a:xfrm>
            <a:off x="4489098" y="6361888"/>
            <a:ext cx="7364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[Replace with picture of GDP impact from analytic spreadsheet]</a:t>
            </a:r>
          </a:p>
        </p:txBody>
      </p:sp>
    </p:spTree>
    <p:extLst>
      <p:ext uri="{BB962C8B-B14F-4D97-AF65-F5344CB8AC3E}">
        <p14:creationId xmlns:p14="http://schemas.microsoft.com/office/powerpoint/2010/main" val="4198263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F0701-EB38-5F4E-8F69-D12CD6E50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We have identified potential National level interventions that should be of high value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4999AC4-B6C7-CF40-99D6-705432CCD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8278" y="1829120"/>
            <a:ext cx="6409899" cy="4767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To combat the risks identified we think we should start to:</a:t>
            </a:r>
          </a:p>
          <a:p>
            <a:r>
              <a:rPr lang="en-GB" sz="2000" dirty="0">
                <a:solidFill>
                  <a:srgbClr val="FF0000"/>
                </a:solidFill>
              </a:rPr>
              <a:t>&lt;Publicise our own cyber advice and guidance</a:t>
            </a:r>
          </a:p>
          <a:p>
            <a:r>
              <a:rPr lang="en-GB" sz="2000" dirty="0">
                <a:solidFill>
                  <a:srgbClr val="FF0000"/>
                </a:solidFill>
              </a:rPr>
              <a:t>Enforce cyber basics via government contract work</a:t>
            </a:r>
          </a:p>
          <a:p>
            <a:r>
              <a:rPr lang="en-GB" sz="2000" dirty="0">
                <a:solidFill>
                  <a:srgbClr val="FF0000"/>
                </a:solidFill>
              </a:rPr>
              <a:t>Encourage cyber threat intelligence sharing</a:t>
            </a:r>
          </a:p>
          <a:p>
            <a:r>
              <a:rPr lang="en-GB" sz="2000" dirty="0">
                <a:solidFill>
                  <a:srgbClr val="FF0000"/>
                </a:solidFill>
              </a:rPr>
              <a:t>Build stronger cyber links with industry</a:t>
            </a:r>
          </a:p>
          <a:p>
            <a:r>
              <a:rPr lang="en-GB" sz="2000" dirty="0">
                <a:solidFill>
                  <a:srgbClr val="FF0000"/>
                </a:solidFill>
              </a:rPr>
              <a:t>Train up the next generation to be cyber champions</a:t>
            </a:r>
          </a:p>
          <a:p>
            <a:r>
              <a:rPr lang="en-GB" sz="2000" dirty="0">
                <a:solidFill>
                  <a:srgbClr val="FF0000"/>
                </a:solidFill>
              </a:rPr>
              <a:t>Get more people accredited in cyber skills&gt;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F97807-4272-2745-9A00-BDAE62E71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178" y="4947691"/>
            <a:ext cx="1925566" cy="1128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2867F9-1EC9-0048-9A98-08427FD50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024" y="3296194"/>
            <a:ext cx="1633874" cy="12784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E61ED8-109C-4E4E-9182-05CA66EBE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2856" y="2063750"/>
            <a:ext cx="1774209" cy="8593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D6FDF1-05DC-0D44-8852-F1E7B2CF5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97" y="3578399"/>
            <a:ext cx="2226670" cy="7140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C41BDC-AB35-FF43-ADC6-FD25031F22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101" y="4896731"/>
            <a:ext cx="1778663" cy="1229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298119-EA17-904C-87A7-90B64DCEB4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528" y="1828960"/>
            <a:ext cx="1921807" cy="13289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FF1319-972A-BB4F-838A-9C8953C2EA58}"/>
              </a:ext>
            </a:extLst>
          </p:cNvPr>
          <p:cNvSpPr txBox="1"/>
          <p:nvPr/>
        </p:nvSpPr>
        <p:spPr>
          <a:xfrm>
            <a:off x="1397805" y="6330905"/>
            <a:ext cx="10064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[Replace all icons and text with your own list of interventions derived from your findings</a:t>
            </a:r>
          </a:p>
        </p:txBody>
      </p:sp>
    </p:spTree>
    <p:extLst>
      <p:ext uri="{BB962C8B-B14F-4D97-AF65-F5344CB8AC3E}">
        <p14:creationId xmlns:p14="http://schemas.microsoft.com/office/powerpoint/2010/main" val="722327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4C828-DF81-364D-B745-AA80846AB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next step is to feed specific findings back to our contributing stakeholders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47DA7-B2D7-6E43-9CFB-93B8AEE52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&lt;Insert short list of next steps to do with stakeholders, based on data&gt;</a:t>
            </a:r>
          </a:p>
        </p:txBody>
      </p:sp>
    </p:spTree>
    <p:extLst>
      <p:ext uri="{BB962C8B-B14F-4D97-AF65-F5344CB8AC3E}">
        <p14:creationId xmlns:p14="http://schemas.microsoft.com/office/powerpoint/2010/main" val="3573422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FDECD-5F33-8C4F-A9F1-CC23E2B9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National Cyber Risk Assessment (NCRA)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AD2A757A-3C8F-8C41-A2F8-689CB8E8F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405" y="2736568"/>
            <a:ext cx="6002389" cy="2259013"/>
          </a:xfrm>
        </p:spPr>
        <p:txBody>
          <a:bodyPr>
            <a:normAutofit/>
          </a:bodyPr>
          <a:lstStyle/>
          <a:p>
            <a:r>
              <a:rPr lang="en-GB" dirty="0"/>
              <a:t>Establish baseline measures</a:t>
            </a:r>
          </a:p>
          <a:p>
            <a:r>
              <a:rPr lang="en-GB" dirty="0"/>
              <a:t>Analyse risk data to extract meaning</a:t>
            </a:r>
          </a:p>
          <a:p>
            <a:r>
              <a:rPr lang="en-GB" dirty="0"/>
              <a:t>Prioritise national risk mitigations </a:t>
            </a:r>
          </a:p>
          <a:p>
            <a:r>
              <a:rPr lang="en-GB" dirty="0"/>
              <a:t>Act to to fill the most important gaps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FF3ECA-709A-504F-B986-4B42844D1AF4}"/>
              </a:ext>
            </a:extLst>
          </p:cNvPr>
          <p:cNvGrpSpPr/>
          <p:nvPr/>
        </p:nvGrpSpPr>
        <p:grpSpPr>
          <a:xfrm>
            <a:off x="6459794" y="1690688"/>
            <a:ext cx="5279922" cy="4350775"/>
            <a:chOff x="2032000" y="719666"/>
            <a:chExt cx="8128000" cy="5418667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1871B246-7E70-6146-BE96-F82563CCB510}"/>
                </a:ext>
              </a:extLst>
            </p:cNvPr>
            <p:cNvGraphicFramePr/>
            <p:nvPr/>
          </p:nvGraphicFramePr>
          <p:xfrm>
            <a:off x="2032000" y="71966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7CAA46-4C34-9341-8438-4A4C92CA21F8}"/>
                </a:ext>
              </a:extLst>
            </p:cNvPr>
            <p:cNvSpPr txBox="1"/>
            <p:nvPr/>
          </p:nvSpPr>
          <p:spPr>
            <a:xfrm>
              <a:off x="5111541" y="2958380"/>
              <a:ext cx="2963506" cy="941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latin typeface="Gill Sans" panose="020B0502020104020203" pitchFamily="34" charset="-79"/>
                  <a:cs typeface="Gill Sans" panose="020B0502020104020203" pitchFamily="34" charset="-79"/>
                </a:rPr>
                <a:t>NCRA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1358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038A8-02DA-BB41-8490-CF56F8E12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Doing a NCRA gives real insights on where to make worthwhile interventions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FD5DAD7-D513-7B46-9ABF-5225A6082F6C}"/>
              </a:ext>
            </a:extLst>
          </p:cNvPr>
          <p:cNvSpPr/>
          <p:nvPr/>
        </p:nvSpPr>
        <p:spPr>
          <a:xfrm>
            <a:off x="1798058" y="3456836"/>
            <a:ext cx="1906653" cy="166438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National Cyber Risk Assessment</a:t>
            </a:r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785A8AF-EE69-1C47-9C50-1C8086E5BDAF}"/>
              </a:ext>
            </a:extLst>
          </p:cNvPr>
          <p:cNvSpPr/>
          <p:nvPr/>
        </p:nvSpPr>
        <p:spPr>
          <a:xfrm>
            <a:off x="6740792" y="1936469"/>
            <a:ext cx="3674070" cy="985368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Informs a National Cyber Security Strategy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7788B64-E069-1B4C-8559-7E474AF17EFC}"/>
              </a:ext>
            </a:extLst>
          </p:cNvPr>
          <p:cNvSpPr/>
          <p:nvPr/>
        </p:nvSpPr>
        <p:spPr>
          <a:xfrm>
            <a:off x="7792778" y="3504094"/>
            <a:ext cx="2771284" cy="992651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Prioritised risk mitigations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3A168EC-4ADF-224D-8CE5-9EF2E8FE7465}"/>
              </a:ext>
            </a:extLst>
          </p:cNvPr>
          <p:cNvSpPr/>
          <p:nvPr/>
        </p:nvSpPr>
        <p:spPr>
          <a:xfrm>
            <a:off x="6837127" y="5271473"/>
            <a:ext cx="3438250" cy="985368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Helps builds dashboards about mitigations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0B4CFBD3-9F96-3B49-AB4C-7FE8F842A9AA}"/>
              </a:ext>
            </a:extLst>
          </p:cNvPr>
          <p:cNvCxnSpPr>
            <a:cxnSpLocks/>
            <a:stCxn id="6" idx="3"/>
            <a:endCxn id="15" idx="1"/>
          </p:cNvCxnSpPr>
          <p:nvPr/>
        </p:nvCxnSpPr>
        <p:spPr>
          <a:xfrm flipV="1">
            <a:off x="3704711" y="2618570"/>
            <a:ext cx="848285" cy="167045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B4526DB8-9C92-4244-B49C-9B5047F54CE8}"/>
              </a:ext>
            </a:extLst>
          </p:cNvPr>
          <p:cNvCxnSpPr>
            <a:cxnSpLocks/>
            <a:stCxn id="6" idx="3"/>
            <a:endCxn id="20" idx="1"/>
          </p:cNvCxnSpPr>
          <p:nvPr/>
        </p:nvCxnSpPr>
        <p:spPr>
          <a:xfrm flipV="1">
            <a:off x="3704711" y="3971655"/>
            <a:ext cx="2468176" cy="317373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182FED51-D9AB-2A49-8C82-C01C49E7A75B}"/>
              </a:ext>
            </a:extLst>
          </p:cNvPr>
          <p:cNvCxnSpPr>
            <a:cxnSpLocks/>
            <a:stCxn id="6" idx="3"/>
            <a:endCxn id="19" idx="1"/>
          </p:cNvCxnSpPr>
          <p:nvPr/>
        </p:nvCxnSpPr>
        <p:spPr>
          <a:xfrm>
            <a:off x="3704711" y="4289028"/>
            <a:ext cx="945188" cy="139651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2BC5DB2-9A70-A247-B0CC-47C1709FE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996" y="1524672"/>
            <a:ext cx="2187795" cy="2187795"/>
          </a:xfrm>
          <a:prstGeom prst="rect">
            <a:avLst/>
          </a:pr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45C0D3-832A-BA4F-8496-D44D9FA01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899" y="4878206"/>
            <a:ext cx="1962129" cy="16146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7CBB799-335F-7C46-9E26-CAAAFA107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887" y="3107300"/>
            <a:ext cx="1728710" cy="172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56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E4795-9C9B-AF49-84C3-EB2C36433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Positive outcomes of NCRA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8B7DE-A79D-5A41-AC44-D4326771D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Good engagement with most organisations / sectors</a:t>
            </a:r>
          </a:p>
          <a:p>
            <a:r>
              <a:rPr lang="en-GB" dirty="0"/>
              <a:t>Quality of NCRA data good enough to do the analysis</a:t>
            </a:r>
          </a:p>
          <a:p>
            <a:r>
              <a:rPr lang="en-GB" dirty="0"/>
              <a:t>Better understanding of critical cyber risks</a:t>
            </a:r>
          </a:p>
          <a:p>
            <a:r>
              <a:rPr lang="en-GB" dirty="0"/>
              <a:t>Started national &amp; institutional debates on cyber risks</a:t>
            </a:r>
          </a:p>
          <a:p>
            <a:r>
              <a:rPr lang="en-GB" dirty="0"/>
              <a:t>Allowed the building of trust between stakeholders</a:t>
            </a:r>
          </a:p>
        </p:txBody>
      </p:sp>
    </p:spTree>
    <p:extLst>
      <p:ext uri="{BB962C8B-B14F-4D97-AF65-F5344CB8AC3E}">
        <p14:creationId xmlns:p14="http://schemas.microsoft.com/office/powerpoint/2010/main" val="2186604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997A4-DD5F-E44F-B850-6E6C8371A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601"/>
            <a:ext cx="10515600" cy="927100"/>
          </a:xfrm>
        </p:spPr>
        <p:txBody>
          <a:bodyPr>
            <a:normAutofit/>
          </a:bodyPr>
          <a:lstStyle/>
          <a:p>
            <a:r>
              <a:rPr lang="en-GB" dirty="0"/>
              <a:t>Summary of initial NCRA survey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149955-55D3-7740-B52E-1E5C70B182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996695"/>
            <a:ext cx="6096000" cy="486460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E1D64B1-8844-8C44-84FA-A494273ADE7F}"/>
              </a:ext>
            </a:extLst>
          </p:cNvPr>
          <p:cNvSpPr/>
          <p:nvPr/>
        </p:nvSpPr>
        <p:spPr>
          <a:xfrm>
            <a:off x="1930400" y="2262974"/>
            <a:ext cx="2260600" cy="226060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&lt;No. of&gt;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2200" dirty="0">
                <a:solidFill>
                  <a:schemeClr val="tx1"/>
                </a:solidFill>
              </a:rPr>
              <a:t>critical information systems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42D71D-5BE4-E741-AF7B-AEB02749B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002" y="1234048"/>
            <a:ext cx="3785375" cy="25235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4DB75C-30BE-3048-8804-7CBE8988C35D}"/>
              </a:ext>
            </a:extLst>
          </p:cNvPr>
          <p:cNvSpPr txBox="1"/>
          <p:nvPr/>
        </p:nvSpPr>
        <p:spPr>
          <a:xfrm>
            <a:off x="9481917" y="1663700"/>
            <a:ext cx="2355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&lt;No. of&gt; </a:t>
            </a:r>
            <a:r>
              <a:rPr lang="en-GB" sz="2000" dirty="0"/>
              <a:t>systems in highest risk zone</a:t>
            </a:r>
            <a:endParaRPr lang="en-GB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517405-E5B4-3645-B189-46A874AEA907}"/>
              </a:ext>
            </a:extLst>
          </p:cNvPr>
          <p:cNvSpPr txBox="1"/>
          <p:nvPr/>
        </p:nvSpPr>
        <p:spPr>
          <a:xfrm>
            <a:off x="7172013" y="2706517"/>
            <a:ext cx="1379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Risk-o-meter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FB993A5-4A0D-3A45-BAB1-C1E0F6E3EF90}"/>
              </a:ext>
            </a:extLst>
          </p:cNvPr>
          <p:cNvGrpSpPr/>
          <p:nvPr/>
        </p:nvGrpSpPr>
        <p:grpSpPr>
          <a:xfrm>
            <a:off x="5645485" y="3905666"/>
            <a:ext cx="3635669" cy="2032000"/>
            <a:chOff x="6337302" y="3734605"/>
            <a:chExt cx="3635669" cy="2032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BEFC69-224E-4C4E-B94C-E4D50B98C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7302" y="3734605"/>
              <a:ext cx="2844800" cy="20320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5A414D8-7C42-D347-9EA5-F3F486E55095}"/>
                </a:ext>
              </a:extLst>
            </p:cNvPr>
            <p:cNvSpPr/>
            <p:nvPr/>
          </p:nvSpPr>
          <p:spPr>
            <a:xfrm>
              <a:off x="8991602" y="4196059"/>
              <a:ext cx="981369" cy="1132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Up Arrow 20">
            <a:extLst>
              <a:ext uri="{FF2B5EF4-FFF2-40B4-BE49-F238E27FC236}">
                <a16:creationId xmlns:a16="http://schemas.microsoft.com/office/drawing/2014/main" id="{99CEDAE5-7DF3-A843-902E-73DD1B24AD7D}"/>
              </a:ext>
            </a:extLst>
          </p:cNvPr>
          <p:cNvSpPr/>
          <p:nvPr/>
        </p:nvSpPr>
        <p:spPr>
          <a:xfrm>
            <a:off x="7665040" y="3488847"/>
            <a:ext cx="454506" cy="62595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DE12AC3-A570-8A41-A944-D45AB5B6C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2796" y="4933178"/>
            <a:ext cx="1127559" cy="11275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177A82C-1801-814F-96F6-964CB55E4E3C}"/>
              </a:ext>
            </a:extLst>
          </p:cNvPr>
          <p:cNvSpPr txBox="1"/>
          <p:nvPr/>
        </p:nvSpPr>
        <p:spPr>
          <a:xfrm>
            <a:off x="3431500" y="5654337"/>
            <a:ext cx="2260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&lt;insert statement about data quality e.g. good, ok&gt; </a:t>
            </a:r>
            <a:r>
              <a:rPr lang="en-GB" dirty="0"/>
              <a:t>data quality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BD0F6AB-6838-3D43-95D7-7751E6BFF3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940" t="8698" r="9101" b="13831"/>
          <a:stretch/>
        </p:blipFill>
        <p:spPr>
          <a:xfrm>
            <a:off x="9032916" y="3757631"/>
            <a:ext cx="2320884" cy="14366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9E98064-0CD2-7940-9237-DE332ECA1B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993" y="4733410"/>
            <a:ext cx="1747022" cy="1747022"/>
          </a:xfrm>
          <a:prstGeom prst="rect">
            <a:avLst/>
          </a:prstGeom>
        </p:spPr>
      </p:pic>
      <p:sp>
        <p:nvSpPr>
          <p:cNvPr id="27" name="Doughnut 26">
            <a:extLst>
              <a:ext uri="{FF2B5EF4-FFF2-40B4-BE49-F238E27FC236}">
                <a16:creationId xmlns:a16="http://schemas.microsoft.com/office/drawing/2014/main" id="{729F2113-EFCD-744D-87B6-1ACAD730292E}"/>
              </a:ext>
            </a:extLst>
          </p:cNvPr>
          <p:cNvSpPr/>
          <p:nvPr/>
        </p:nvSpPr>
        <p:spPr>
          <a:xfrm>
            <a:off x="9823785" y="4498226"/>
            <a:ext cx="2355515" cy="2258173"/>
          </a:xfrm>
          <a:prstGeom prst="donut">
            <a:avLst>
              <a:gd name="adj" fmla="val 113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BC19F9F-352E-5343-A2A1-0FA8F10B7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V="1">
            <a:off x="10157351" y="2646817"/>
            <a:ext cx="1175960" cy="10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90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997A4-DD5F-E44F-B850-6E6C8371A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38641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&lt;Include a summary statement about NCRA findings based on what the picture shows&gt;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18A033-61ED-A54D-84E4-AE368D050C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1" r="8157"/>
          <a:stretch/>
        </p:blipFill>
        <p:spPr>
          <a:xfrm>
            <a:off x="84532" y="1966701"/>
            <a:ext cx="5085347" cy="486460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6FF6817-650F-764F-8EB4-6667A98851E6}"/>
              </a:ext>
            </a:extLst>
          </p:cNvPr>
          <p:cNvSpPr/>
          <p:nvPr/>
        </p:nvSpPr>
        <p:spPr>
          <a:xfrm>
            <a:off x="1452478" y="3213639"/>
            <a:ext cx="2260600" cy="23142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3E74AE-497B-404C-9165-9EA815E925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841" t="39433" r="2694" b="6268"/>
          <a:stretch/>
        </p:blipFill>
        <p:spPr>
          <a:xfrm>
            <a:off x="1933711" y="4342488"/>
            <a:ext cx="1363705" cy="9233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78F290-1A14-F34B-85A7-525E267FA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4642748" y="5155952"/>
            <a:ext cx="1175960" cy="10391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FEF3BD-EBAB-9D41-9C01-2B19A02D7549}"/>
              </a:ext>
            </a:extLst>
          </p:cNvPr>
          <p:cNvSpPr txBox="1"/>
          <p:nvPr/>
        </p:nvSpPr>
        <p:spPr>
          <a:xfrm>
            <a:off x="4768896" y="6306904"/>
            <a:ext cx="3193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&lt;$Amount&gt; </a:t>
            </a:r>
            <a:r>
              <a:rPr lang="en-GB" sz="2400" dirty="0"/>
              <a:t>GDP impact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EEFD9F-849B-1D47-847F-F0BD98C350C4}"/>
              </a:ext>
            </a:extLst>
          </p:cNvPr>
          <p:cNvSpPr txBox="1"/>
          <p:nvPr/>
        </p:nvSpPr>
        <p:spPr>
          <a:xfrm>
            <a:off x="1506170" y="3503653"/>
            <a:ext cx="2206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Sectors with riskiest systems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6B3B39F-FB1D-E241-94D5-A889A9E13F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1" r="8157"/>
          <a:stretch/>
        </p:blipFill>
        <p:spPr>
          <a:xfrm>
            <a:off x="6947450" y="1947360"/>
            <a:ext cx="5085347" cy="486460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A26EFE1-1AD0-7C49-838C-591979A6AC79}"/>
              </a:ext>
            </a:extLst>
          </p:cNvPr>
          <p:cNvSpPr/>
          <p:nvPr/>
        </p:nvSpPr>
        <p:spPr>
          <a:xfrm>
            <a:off x="8351802" y="3213639"/>
            <a:ext cx="2260600" cy="23142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8CD4C6-DD9A-AB4C-871D-4CC593A5DFB4}"/>
              </a:ext>
            </a:extLst>
          </p:cNvPr>
          <p:cNvSpPr txBox="1"/>
          <p:nvPr/>
        </p:nvSpPr>
        <p:spPr>
          <a:xfrm>
            <a:off x="8474799" y="3443218"/>
            <a:ext cx="2001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Sectors with vulnerabilities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A909611-4959-314E-A963-E14939414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6349" y="4402551"/>
            <a:ext cx="1525945" cy="94347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0E59419-6924-D044-9536-5ECC7B9A5401}"/>
              </a:ext>
            </a:extLst>
          </p:cNvPr>
          <p:cNvSpPr txBox="1"/>
          <p:nvPr/>
        </p:nvSpPr>
        <p:spPr>
          <a:xfrm>
            <a:off x="5230729" y="2377766"/>
            <a:ext cx="2038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&lt;Insert gifs of most dangerous threat vector &amp; threat actor&gt;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6709A0-3970-4041-956C-C1570F1C8E21}"/>
              </a:ext>
            </a:extLst>
          </p:cNvPr>
          <p:cNvSpPr txBox="1"/>
          <p:nvPr/>
        </p:nvSpPr>
        <p:spPr>
          <a:xfrm>
            <a:off x="4830678" y="1842268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Greatest threats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5A886B-8623-044B-BC99-B954420AC43C}"/>
              </a:ext>
            </a:extLst>
          </p:cNvPr>
          <p:cNvSpPr txBox="1"/>
          <p:nvPr/>
        </p:nvSpPr>
        <p:spPr>
          <a:xfrm>
            <a:off x="249360" y="1698526"/>
            <a:ext cx="2805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[Put red circles around sectors of interest]</a:t>
            </a:r>
          </a:p>
        </p:txBody>
      </p:sp>
    </p:spTree>
    <p:extLst>
      <p:ext uri="{BB962C8B-B14F-4D97-AF65-F5344CB8AC3E}">
        <p14:creationId xmlns:p14="http://schemas.microsoft.com/office/powerpoint/2010/main" val="2346674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66FC6-5ECB-D44A-AE2C-94BA85960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&lt;Insert country name&gt; </a:t>
            </a:r>
            <a:r>
              <a:rPr lang="en-GB" dirty="0"/>
              <a:t>has </a:t>
            </a:r>
            <a:r>
              <a:rPr lang="en-GB" dirty="0">
                <a:solidFill>
                  <a:srgbClr val="FF0000"/>
                </a:solidFill>
              </a:rPr>
              <a:t>&lt;only a few/too many&gt; </a:t>
            </a:r>
            <a:r>
              <a:rPr lang="en-GB" dirty="0"/>
              <a:t>critical information systems in the ‘danger zone’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F14796-3903-454D-914C-7D66D5201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6485" y="1825625"/>
            <a:ext cx="3929975" cy="4667250"/>
          </a:xfrm>
        </p:spPr>
        <p:txBody>
          <a:bodyPr>
            <a:normAutofit/>
          </a:bodyPr>
          <a:lstStyle/>
          <a:p>
            <a:r>
              <a:rPr lang="en-GB" sz="2400" dirty="0"/>
              <a:t>The companies contributing to the NCRA identified </a:t>
            </a:r>
            <a:r>
              <a:rPr lang="en-GB" sz="2400" dirty="0">
                <a:solidFill>
                  <a:srgbClr val="FF0000"/>
                </a:solidFill>
              </a:rPr>
              <a:t>&lt;Insert number&gt; </a:t>
            </a:r>
            <a:r>
              <a:rPr lang="en-GB" sz="2400" dirty="0"/>
              <a:t>critical information systems.</a:t>
            </a:r>
          </a:p>
          <a:p>
            <a:r>
              <a:rPr lang="en-GB" sz="2400" dirty="0"/>
              <a:t>There is a </a:t>
            </a:r>
            <a:r>
              <a:rPr lang="en-GB" sz="2400" dirty="0">
                <a:solidFill>
                  <a:srgbClr val="FF0000"/>
                </a:solidFill>
              </a:rPr>
              <a:t>&lt;narrow/wide &gt; </a:t>
            </a:r>
            <a:r>
              <a:rPr lang="en-GB" sz="2400" dirty="0"/>
              <a:t>spread of critical systems.</a:t>
            </a:r>
          </a:p>
          <a:p>
            <a:r>
              <a:rPr lang="en-GB" sz="2400" dirty="0"/>
              <a:t>Systems in the </a:t>
            </a:r>
            <a:r>
              <a:rPr lang="en-GB" sz="2400" dirty="0">
                <a:solidFill>
                  <a:srgbClr val="FF0000"/>
                </a:solidFill>
              </a:rPr>
              <a:t>&lt;insert sector name&gt; </a:t>
            </a:r>
            <a:r>
              <a:rPr lang="en-GB" sz="2400" dirty="0"/>
              <a:t>(and</a:t>
            </a:r>
            <a:r>
              <a:rPr lang="en-GB" sz="2400" dirty="0">
                <a:solidFill>
                  <a:srgbClr val="FF0000"/>
                </a:solidFill>
              </a:rPr>
              <a:t> &lt;insert sector name&gt;</a:t>
            </a:r>
            <a:r>
              <a:rPr lang="en-GB" sz="2400" dirty="0"/>
              <a:t> sectors) are in the danger zone.</a:t>
            </a:r>
          </a:p>
          <a:p>
            <a:r>
              <a:rPr lang="en-GB" sz="2400" dirty="0"/>
              <a:t>(An immediate action will be to </a:t>
            </a:r>
            <a:r>
              <a:rPr lang="en-GB" sz="2400" dirty="0">
                <a:solidFill>
                  <a:srgbClr val="FF0000"/>
                </a:solidFill>
              </a:rPr>
              <a:t>&lt;insert action&gt;)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9581EF-0635-E546-91CD-800234998B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914826"/>
              </p:ext>
            </p:extLst>
          </p:nvPr>
        </p:nvGraphicFramePr>
        <p:xfrm>
          <a:off x="570003" y="2402731"/>
          <a:ext cx="6551039" cy="3590027"/>
        </p:xfrm>
        <a:graphic>
          <a:graphicData uri="http://schemas.openxmlformats.org/drawingml/2006/table">
            <a:tbl>
              <a:tblPr/>
              <a:tblGrid>
                <a:gridCol w="1169214">
                  <a:extLst>
                    <a:ext uri="{9D8B030D-6E8A-4147-A177-3AD203B41FA5}">
                      <a16:colId xmlns:a16="http://schemas.microsoft.com/office/drawing/2014/main" val="3304559357"/>
                    </a:ext>
                  </a:extLst>
                </a:gridCol>
                <a:gridCol w="894105">
                  <a:extLst>
                    <a:ext uri="{9D8B030D-6E8A-4147-A177-3AD203B41FA5}">
                      <a16:colId xmlns:a16="http://schemas.microsoft.com/office/drawing/2014/main" val="634672093"/>
                    </a:ext>
                  </a:extLst>
                </a:gridCol>
                <a:gridCol w="897544">
                  <a:extLst>
                    <a:ext uri="{9D8B030D-6E8A-4147-A177-3AD203B41FA5}">
                      <a16:colId xmlns:a16="http://schemas.microsoft.com/office/drawing/2014/main" val="1990637750"/>
                    </a:ext>
                  </a:extLst>
                </a:gridCol>
                <a:gridCol w="897544">
                  <a:extLst>
                    <a:ext uri="{9D8B030D-6E8A-4147-A177-3AD203B41FA5}">
                      <a16:colId xmlns:a16="http://schemas.microsoft.com/office/drawing/2014/main" val="854198426"/>
                    </a:ext>
                  </a:extLst>
                </a:gridCol>
                <a:gridCol w="897544">
                  <a:extLst>
                    <a:ext uri="{9D8B030D-6E8A-4147-A177-3AD203B41FA5}">
                      <a16:colId xmlns:a16="http://schemas.microsoft.com/office/drawing/2014/main" val="3027871596"/>
                    </a:ext>
                  </a:extLst>
                </a:gridCol>
                <a:gridCol w="897544">
                  <a:extLst>
                    <a:ext uri="{9D8B030D-6E8A-4147-A177-3AD203B41FA5}">
                      <a16:colId xmlns:a16="http://schemas.microsoft.com/office/drawing/2014/main" val="3903539381"/>
                    </a:ext>
                  </a:extLst>
                </a:gridCol>
                <a:gridCol w="897544">
                  <a:extLst>
                    <a:ext uri="{9D8B030D-6E8A-4147-A177-3AD203B41FA5}">
                      <a16:colId xmlns:a16="http://schemas.microsoft.com/office/drawing/2014/main" val="3249052987"/>
                    </a:ext>
                  </a:extLst>
                </a:gridCol>
              </a:tblGrid>
              <a:tr h="512861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 Score (1 to 5)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392761"/>
                  </a:ext>
                </a:extLst>
              </a:tr>
              <a:tr h="51286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092686"/>
                  </a:ext>
                </a:extLst>
              </a:tr>
              <a:tr h="51286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518571"/>
                  </a:ext>
                </a:extLst>
              </a:tr>
              <a:tr h="51286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696843"/>
                  </a:ext>
                </a:extLst>
              </a:tr>
              <a:tr h="51286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293268"/>
                  </a:ext>
                </a:extLst>
              </a:tr>
              <a:tr h="512861"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702255"/>
                  </a:ext>
                </a:extLst>
              </a:tr>
              <a:tr h="512861"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Likelihood Score (1 to 5)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3625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BF94363-F5A7-8946-92D0-B614F725493E}"/>
              </a:ext>
            </a:extLst>
          </p:cNvPr>
          <p:cNvSpPr txBox="1"/>
          <p:nvPr/>
        </p:nvSpPr>
        <p:spPr>
          <a:xfrm>
            <a:off x="570004" y="5992758"/>
            <a:ext cx="7236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[Replace with picture of Summary PIG from analytic spreadsheet]</a:t>
            </a:r>
          </a:p>
        </p:txBody>
      </p:sp>
    </p:spTree>
    <p:extLst>
      <p:ext uri="{BB962C8B-B14F-4D97-AF65-F5344CB8AC3E}">
        <p14:creationId xmlns:p14="http://schemas.microsoft.com/office/powerpoint/2010/main" val="504491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66FC6-5ECB-D44A-AE2C-94BA85960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</a:t>
            </a:r>
            <a:r>
              <a:rPr lang="en-GB" dirty="0">
                <a:solidFill>
                  <a:srgbClr val="FF0000"/>
                </a:solidFill>
              </a:rPr>
              <a:t>&lt;insert sector name(s)&gt; </a:t>
            </a:r>
            <a:r>
              <a:rPr lang="en-GB" dirty="0"/>
              <a:t>sector(s) have the most systems in the ‘danger zone’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F14796-3903-454D-914C-7D66D5201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6485" y="1825625"/>
            <a:ext cx="3929975" cy="4667250"/>
          </a:xfrm>
        </p:spPr>
        <p:txBody>
          <a:bodyPr>
            <a:normAutofit/>
          </a:bodyPr>
          <a:lstStyle/>
          <a:p>
            <a:r>
              <a:rPr lang="en-GB" sz="2400" dirty="0"/>
              <a:t>The </a:t>
            </a:r>
            <a:r>
              <a:rPr lang="en-GB" sz="2400" dirty="0">
                <a:solidFill>
                  <a:srgbClr val="FF0000"/>
                </a:solidFill>
              </a:rPr>
              <a:t>&lt;insert sector name&gt; </a:t>
            </a:r>
            <a:r>
              <a:rPr lang="en-GB" sz="2400" dirty="0"/>
              <a:t>has </a:t>
            </a:r>
            <a:r>
              <a:rPr lang="en-GB" sz="2400" dirty="0">
                <a:solidFill>
                  <a:srgbClr val="FF0000"/>
                </a:solidFill>
              </a:rPr>
              <a:t>&lt;insert number&gt;</a:t>
            </a:r>
            <a:r>
              <a:rPr lang="en-GB" sz="2400" dirty="0"/>
              <a:t> systems that are dangerously risky.</a:t>
            </a:r>
          </a:p>
          <a:p>
            <a:r>
              <a:rPr lang="en-GB" sz="2400" dirty="0"/>
              <a:t>While the </a:t>
            </a:r>
            <a:r>
              <a:rPr lang="en-GB" sz="2400" dirty="0">
                <a:solidFill>
                  <a:srgbClr val="FF0000"/>
                </a:solidFill>
              </a:rPr>
              <a:t>&lt;insert sector name&gt; </a:t>
            </a:r>
            <a:r>
              <a:rPr lang="en-GB" sz="2400" dirty="0"/>
              <a:t>is only just a little better, with </a:t>
            </a:r>
            <a:r>
              <a:rPr lang="en-GB" sz="2400" dirty="0">
                <a:solidFill>
                  <a:srgbClr val="FF0000"/>
                </a:solidFill>
              </a:rPr>
              <a:t>&lt;insert number&gt; </a:t>
            </a:r>
            <a:r>
              <a:rPr lang="en-GB" sz="2400" dirty="0"/>
              <a:t>systems.</a:t>
            </a:r>
          </a:p>
          <a:p>
            <a:r>
              <a:rPr lang="en-GB" sz="2400" dirty="0"/>
              <a:t>The lower risk sectors, based on their responses, are </a:t>
            </a:r>
            <a:r>
              <a:rPr lang="en-GB" sz="2400" dirty="0">
                <a:solidFill>
                  <a:srgbClr val="FF0000"/>
                </a:solidFill>
              </a:rPr>
              <a:t>&lt;insert sector name&gt; </a:t>
            </a:r>
            <a:r>
              <a:rPr lang="en-GB" sz="2400" dirty="0"/>
              <a:t>and</a:t>
            </a:r>
            <a:r>
              <a:rPr lang="en-GB" sz="2400" dirty="0">
                <a:solidFill>
                  <a:srgbClr val="FF0000"/>
                </a:solidFill>
              </a:rPr>
              <a:t> &lt;insert sector name&gt;.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093068-98F9-6743-A9FE-6F599EE6D5F0}"/>
              </a:ext>
            </a:extLst>
          </p:cNvPr>
          <p:cNvSpPr txBox="1"/>
          <p:nvPr/>
        </p:nvSpPr>
        <p:spPr>
          <a:xfrm>
            <a:off x="570004" y="5992758"/>
            <a:ext cx="7236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[Replace with picture of Summary PIG from analytic spreadsheet]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7526DD5-8FA6-CD43-9F33-D0A6B9C0D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5831"/>
              </p:ext>
            </p:extLst>
          </p:nvPr>
        </p:nvGraphicFramePr>
        <p:xfrm>
          <a:off x="570003" y="2402731"/>
          <a:ext cx="6551039" cy="3590027"/>
        </p:xfrm>
        <a:graphic>
          <a:graphicData uri="http://schemas.openxmlformats.org/drawingml/2006/table">
            <a:tbl>
              <a:tblPr/>
              <a:tblGrid>
                <a:gridCol w="1169214">
                  <a:extLst>
                    <a:ext uri="{9D8B030D-6E8A-4147-A177-3AD203B41FA5}">
                      <a16:colId xmlns:a16="http://schemas.microsoft.com/office/drawing/2014/main" val="3304559357"/>
                    </a:ext>
                  </a:extLst>
                </a:gridCol>
                <a:gridCol w="894105">
                  <a:extLst>
                    <a:ext uri="{9D8B030D-6E8A-4147-A177-3AD203B41FA5}">
                      <a16:colId xmlns:a16="http://schemas.microsoft.com/office/drawing/2014/main" val="634672093"/>
                    </a:ext>
                  </a:extLst>
                </a:gridCol>
                <a:gridCol w="897544">
                  <a:extLst>
                    <a:ext uri="{9D8B030D-6E8A-4147-A177-3AD203B41FA5}">
                      <a16:colId xmlns:a16="http://schemas.microsoft.com/office/drawing/2014/main" val="1990637750"/>
                    </a:ext>
                  </a:extLst>
                </a:gridCol>
                <a:gridCol w="897544">
                  <a:extLst>
                    <a:ext uri="{9D8B030D-6E8A-4147-A177-3AD203B41FA5}">
                      <a16:colId xmlns:a16="http://schemas.microsoft.com/office/drawing/2014/main" val="854198426"/>
                    </a:ext>
                  </a:extLst>
                </a:gridCol>
                <a:gridCol w="897544">
                  <a:extLst>
                    <a:ext uri="{9D8B030D-6E8A-4147-A177-3AD203B41FA5}">
                      <a16:colId xmlns:a16="http://schemas.microsoft.com/office/drawing/2014/main" val="3027871596"/>
                    </a:ext>
                  </a:extLst>
                </a:gridCol>
                <a:gridCol w="897544">
                  <a:extLst>
                    <a:ext uri="{9D8B030D-6E8A-4147-A177-3AD203B41FA5}">
                      <a16:colId xmlns:a16="http://schemas.microsoft.com/office/drawing/2014/main" val="3903539381"/>
                    </a:ext>
                  </a:extLst>
                </a:gridCol>
                <a:gridCol w="897544">
                  <a:extLst>
                    <a:ext uri="{9D8B030D-6E8A-4147-A177-3AD203B41FA5}">
                      <a16:colId xmlns:a16="http://schemas.microsoft.com/office/drawing/2014/main" val="3249052987"/>
                    </a:ext>
                  </a:extLst>
                </a:gridCol>
              </a:tblGrid>
              <a:tr h="512861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 Score (1 to 5)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392761"/>
                  </a:ext>
                </a:extLst>
              </a:tr>
              <a:tr h="51286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092686"/>
                  </a:ext>
                </a:extLst>
              </a:tr>
              <a:tr h="51286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518571"/>
                  </a:ext>
                </a:extLst>
              </a:tr>
              <a:tr h="51286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696843"/>
                  </a:ext>
                </a:extLst>
              </a:tr>
              <a:tr h="51286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293268"/>
                  </a:ext>
                </a:extLst>
              </a:tr>
              <a:tr h="512861"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702255"/>
                  </a:ext>
                </a:extLst>
              </a:tr>
              <a:tr h="512861"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Likelihood Score (1 to 5)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36253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F234F030-650B-714A-B3AD-91EB7656AE23}"/>
              </a:ext>
            </a:extLst>
          </p:cNvPr>
          <p:cNvSpPr/>
          <p:nvPr/>
        </p:nvSpPr>
        <p:spPr>
          <a:xfrm>
            <a:off x="4226668" y="2281136"/>
            <a:ext cx="2932890" cy="1269460"/>
          </a:xfrm>
          <a:prstGeom prst="ellipse">
            <a:avLst/>
          </a:prstGeom>
          <a:noFill/>
          <a:ln w="889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052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B63C2-86CA-AC46-A9F8-76A7D571E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47" y="365125"/>
            <a:ext cx="11674631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The cyber governance regime is </a:t>
            </a:r>
            <a:r>
              <a:rPr lang="en-GB" dirty="0">
                <a:solidFill>
                  <a:srgbClr val="FF0000"/>
                </a:solidFill>
              </a:rPr>
              <a:t>&lt;good/bad/ok&gt; </a:t>
            </a:r>
            <a:r>
              <a:rPr lang="en-GB" dirty="0"/>
              <a:t>across the sectors and needs </a:t>
            </a:r>
            <a:r>
              <a:rPr lang="en-GB" dirty="0">
                <a:solidFill>
                  <a:srgbClr val="FF0000"/>
                </a:solidFill>
              </a:rPr>
              <a:t>&lt;improving / maintaining&gt;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B437CA-B7C1-C643-A3B5-BBEF24DC7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60139" y="1825624"/>
            <a:ext cx="4868513" cy="4618949"/>
          </a:xfrm>
        </p:spPr>
        <p:txBody>
          <a:bodyPr>
            <a:normAutofit/>
          </a:bodyPr>
          <a:lstStyle/>
          <a:p>
            <a:r>
              <a:rPr lang="en-GB" sz="2000" dirty="0"/>
              <a:t>It is </a:t>
            </a:r>
            <a:r>
              <a:rPr lang="en-GB" sz="2000" dirty="0">
                <a:solidFill>
                  <a:srgbClr val="FF0000"/>
                </a:solidFill>
              </a:rPr>
              <a:t>&lt;good/unwelcome&gt; </a:t>
            </a:r>
            <a:r>
              <a:rPr lang="en-GB" sz="2000" dirty="0"/>
              <a:t>to reveal that cyber security </a:t>
            </a:r>
            <a:r>
              <a:rPr lang="en-GB" sz="2000" dirty="0">
                <a:solidFill>
                  <a:srgbClr val="FF0000"/>
                </a:solidFill>
              </a:rPr>
              <a:t>&lt;is/ is not&gt; </a:t>
            </a:r>
            <a:r>
              <a:rPr lang="en-GB" sz="2000" dirty="0"/>
              <a:t>prominent with systems </a:t>
            </a:r>
            <a:r>
              <a:rPr lang="en-GB" sz="2000" dirty="0">
                <a:solidFill>
                  <a:srgbClr val="FF0000"/>
                </a:solidFill>
              </a:rPr>
              <a:t>&lt;having / not having&gt; </a:t>
            </a:r>
            <a:r>
              <a:rPr lang="en-GB" sz="2000" dirty="0"/>
              <a:t>clear ownership.</a:t>
            </a:r>
          </a:p>
          <a:p>
            <a:r>
              <a:rPr lang="en-GB" sz="2000" dirty="0"/>
              <a:t>The </a:t>
            </a:r>
            <a:r>
              <a:rPr lang="en-GB" sz="2000" dirty="0">
                <a:solidFill>
                  <a:srgbClr val="FF0000"/>
                </a:solidFill>
              </a:rPr>
              <a:t>&lt;insert department name&gt; </a:t>
            </a:r>
            <a:r>
              <a:rPr lang="en-GB" sz="2000" dirty="0"/>
              <a:t>department in most organisations is managing critical systems.</a:t>
            </a:r>
          </a:p>
          <a:p>
            <a:r>
              <a:rPr lang="en-GB" sz="2000" dirty="0"/>
              <a:t>(However, we need to investigate why departments </a:t>
            </a:r>
            <a:r>
              <a:rPr lang="en-GB" sz="2000" dirty="0">
                <a:solidFill>
                  <a:srgbClr val="FF0000"/>
                </a:solidFill>
              </a:rPr>
              <a:t>&lt; insert department name &gt; </a:t>
            </a:r>
            <a:r>
              <a:rPr lang="en-GB" sz="2000" dirty="0"/>
              <a:t>and </a:t>
            </a:r>
            <a:r>
              <a:rPr lang="en-GB" sz="2000" dirty="0">
                <a:solidFill>
                  <a:srgbClr val="FF0000"/>
                </a:solidFill>
              </a:rPr>
              <a:t>&lt; insert department name &gt; </a:t>
            </a:r>
            <a:r>
              <a:rPr lang="en-GB" sz="2000" dirty="0"/>
              <a:t>have responsibilities, as these are not usually suited to this task.)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707C0AA-956E-804C-B4D1-2309EB2810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1569458"/>
              </p:ext>
            </p:extLst>
          </p:nvPr>
        </p:nvGraphicFramePr>
        <p:xfrm>
          <a:off x="363347" y="1690688"/>
          <a:ext cx="3508262" cy="2818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489E19A-7628-1C47-8A13-9C0A14CC67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4398440"/>
              </p:ext>
            </p:extLst>
          </p:nvPr>
        </p:nvGraphicFramePr>
        <p:xfrm>
          <a:off x="3698132" y="3912782"/>
          <a:ext cx="3435485" cy="2776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D6A1E60-340E-2445-8300-D80FC3007476}"/>
              </a:ext>
            </a:extLst>
          </p:cNvPr>
          <p:cNvSpPr txBox="1"/>
          <p:nvPr/>
        </p:nvSpPr>
        <p:spPr>
          <a:xfrm>
            <a:off x="363346" y="5091399"/>
            <a:ext cx="3019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[Replace with pictures of cyber prominence and clarity of responsibilities from analytic spreadsheet.]</a:t>
            </a:r>
          </a:p>
        </p:txBody>
      </p:sp>
    </p:spTree>
    <p:extLst>
      <p:ext uri="{BB962C8B-B14F-4D97-AF65-F5344CB8AC3E}">
        <p14:creationId xmlns:p14="http://schemas.microsoft.com/office/powerpoint/2010/main" val="2435781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1184</Words>
  <Application>Microsoft Macintosh PowerPoint</Application>
  <PresentationFormat>Widescreen</PresentationFormat>
  <Paragraphs>183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Gill Sans</vt:lpstr>
      <vt:lpstr>Office Theme</vt:lpstr>
      <vt:lpstr>Actions from &lt;Insert country name&gt; National Cyber Risk Assessment</vt:lpstr>
      <vt:lpstr>The National Cyber Risk Assessment (NCRA)</vt:lpstr>
      <vt:lpstr>Doing a NCRA gives real insights on where to make worthwhile interventions</vt:lpstr>
      <vt:lpstr>Positive outcomes of NCRA process</vt:lpstr>
      <vt:lpstr>Summary of initial NCRA survey results</vt:lpstr>
      <vt:lpstr>&lt;Include a summary statement about NCRA findings based on what the picture shows&gt;</vt:lpstr>
      <vt:lpstr>&lt;Insert country name&gt; has &lt;only a few/too many&gt; critical information systems in the ‘danger zone’</vt:lpstr>
      <vt:lpstr>The &lt;insert sector name(s)&gt; sector(s) have the most systems in the ‘danger zone’</vt:lpstr>
      <vt:lpstr>The cyber governance regime is &lt;good/bad/ok&gt; across the sectors and needs &lt;improving / maintaining&gt;</vt:lpstr>
      <vt:lpstr>The main perceived cyber threat vector is &lt;insert top cyber threat vector&gt;</vt:lpstr>
      <vt:lpstr>The main perceived cyber threat actor is &lt;insert top cyber threat actor&gt;</vt:lpstr>
      <vt:lpstr>The use of threat intelligence appears &lt;sensible / too high / too low&gt; given the threat levels perceived</vt:lpstr>
      <vt:lpstr>Our critical infrastructure is exposed to &lt;a few / critical / sector-specific&gt; cyber vulnerabilities </vt:lpstr>
      <vt:lpstr>Vulnerabilities in the &lt;name of sector&gt; and &lt;name of sector&gt; sectors need the greatest attention</vt:lpstr>
      <vt:lpstr>In the worst case scenarios the impact would be &lt;catastrophic / massive / manageable / minimal&gt;</vt:lpstr>
      <vt:lpstr>We have identified potential National level interventions that should be of high value</vt:lpstr>
      <vt:lpstr>The next step is to feed specific findings back to our contributing stakeholders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Cameron</dc:creator>
  <cp:lastModifiedBy>Andrew Cameron</cp:lastModifiedBy>
  <cp:revision>45</cp:revision>
  <dcterms:created xsi:type="dcterms:W3CDTF">2019-04-23T12:41:00Z</dcterms:created>
  <dcterms:modified xsi:type="dcterms:W3CDTF">2020-06-28T10:19:59Z</dcterms:modified>
</cp:coreProperties>
</file>